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05" r:id="rId1"/>
  </p:sldMasterIdLst>
  <p:notesMasterIdLst>
    <p:notesMasterId r:id="rId27"/>
  </p:notesMasterIdLst>
  <p:handoutMasterIdLst>
    <p:handoutMasterId r:id="rId28"/>
  </p:handoutMasterIdLst>
  <p:sldIdLst>
    <p:sldId id="1156" r:id="rId2"/>
    <p:sldId id="1039" r:id="rId3"/>
    <p:sldId id="1041" r:id="rId4"/>
    <p:sldId id="1165" r:id="rId5"/>
    <p:sldId id="272" r:id="rId6"/>
    <p:sldId id="1170" r:id="rId7"/>
    <p:sldId id="281" r:id="rId8"/>
    <p:sldId id="1103" r:id="rId9"/>
    <p:sldId id="998" r:id="rId10"/>
    <p:sldId id="840" r:id="rId11"/>
    <p:sldId id="1154" r:id="rId12"/>
    <p:sldId id="1100" r:id="rId13"/>
    <p:sldId id="278" r:id="rId14"/>
    <p:sldId id="1130" r:id="rId15"/>
    <p:sldId id="407" r:id="rId16"/>
    <p:sldId id="1096" r:id="rId17"/>
    <p:sldId id="912" r:id="rId18"/>
    <p:sldId id="2147377887" r:id="rId19"/>
    <p:sldId id="679" r:id="rId20"/>
    <p:sldId id="1078" r:id="rId21"/>
    <p:sldId id="2147377885" r:id="rId22"/>
    <p:sldId id="739" r:id="rId23"/>
    <p:sldId id="1020" r:id="rId24"/>
    <p:sldId id="405" r:id="rId25"/>
    <p:sldId id="2147377886" r:id="rId26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7924" algn="l" defTabSz="1219170" rtl="0" eaLnBrk="1" latinLnBrk="0" hangingPunct="1">
      <a:defRPr sz="1867" kern="1200">
        <a:solidFill>
          <a:schemeClr val="tx1"/>
        </a:solidFill>
        <a:latin typeface="Arial" charset="0"/>
        <a:ea typeface="+mn-ea"/>
        <a:cs typeface="Arial" charset="0"/>
      </a:defRPr>
    </a:lvl6pPr>
    <a:lvl7pPr marL="3657509" algn="l" defTabSz="1219170" rtl="0" eaLnBrk="1" latinLnBrk="0" hangingPunct="1">
      <a:defRPr sz="1867" kern="1200">
        <a:solidFill>
          <a:schemeClr val="tx1"/>
        </a:solidFill>
        <a:latin typeface="Arial" charset="0"/>
        <a:ea typeface="+mn-ea"/>
        <a:cs typeface="Arial" charset="0"/>
      </a:defRPr>
    </a:lvl7pPr>
    <a:lvl8pPr marL="4267093" algn="l" defTabSz="1219170" rtl="0" eaLnBrk="1" latinLnBrk="0" hangingPunct="1">
      <a:defRPr sz="1867" kern="1200">
        <a:solidFill>
          <a:schemeClr val="tx1"/>
        </a:solidFill>
        <a:latin typeface="Arial" charset="0"/>
        <a:ea typeface="+mn-ea"/>
        <a:cs typeface="Arial" charset="0"/>
      </a:defRPr>
    </a:lvl8pPr>
    <a:lvl9pPr marL="4876678" algn="l" defTabSz="1219170" rtl="0" eaLnBrk="1" latinLnBrk="0" hangingPunct="1">
      <a:defRPr sz="1867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028EC804-45B1-469A-B825-09A37B50CF68}">
          <p14:sldIdLst/>
        </p14:section>
        <p14:section name="Section par défaut" id="{141DCE96-981A-4541-920E-C5CD40A7B7D7}">
          <p14:sldIdLst>
            <p14:sldId id="1156"/>
            <p14:sldId id="1039"/>
            <p14:sldId id="1041"/>
            <p14:sldId id="1165"/>
          </p14:sldIdLst>
        </p14:section>
        <p14:section name="Section A" id="{FA85F7F2-9B10-CB4A-B279-C5BB5CB6DB44}">
          <p14:sldIdLst>
            <p14:sldId id="272"/>
            <p14:sldId id="1170"/>
            <p14:sldId id="281"/>
            <p14:sldId id="1103"/>
            <p14:sldId id="998"/>
            <p14:sldId id="840"/>
            <p14:sldId id="1154"/>
          </p14:sldIdLst>
        </p14:section>
        <p14:section name="Section E" id="{21573DB8-F6E2-DA42-B4BA-C2EEA5BBEB53}">
          <p14:sldIdLst>
            <p14:sldId id="1100"/>
          </p14:sldIdLst>
        </p14:section>
        <p14:section name="JOUR 3" id="{0BB4F065-2620-A944-9AAA-EA5EC8998538}">
          <p14:sldIdLst/>
        </p14:section>
        <p14:section name="Section B" id="{0DAB6A9D-4340-E848-8357-BD8AFDFBB147}">
          <p14:sldIdLst>
            <p14:sldId id="278"/>
            <p14:sldId id="1130"/>
            <p14:sldId id="407"/>
            <p14:sldId id="1096"/>
          </p14:sldIdLst>
        </p14:section>
        <p14:section name="Section C" id="{B20DD998-613E-E741-9E5B-BFC15180C007}">
          <p14:sldIdLst>
            <p14:sldId id="912"/>
            <p14:sldId id="2147377887"/>
            <p14:sldId id="679"/>
            <p14:sldId id="1078"/>
          </p14:sldIdLst>
        </p14:section>
        <p14:section name="Section F" id="{37B732CB-91F3-C549-B61E-2A1043CD1D8B}">
          <p14:sldIdLst>
            <p14:sldId id="2147377885"/>
          </p14:sldIdLst>
        </p14:section>
        <p14:section name="Section G" id="{17D32C0C-FBD3-F94A-8E72-8B32A19728AA}">
          <p14:sldIdLst/>
        </p14:section>
        <p14:section name="Conclusion" id="{B5054334-C76B-524A-8A6A-2FBF4ECD4FCB}">
          <p14:sldIdLst>
            <p14:sldId id="739"/>
            <p14:sldId id="1020"/>
            <p14:sldId id="405"/>
            <p14:sldId id="21473778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5BA"/>
    <a:srgbClr val="CE3C4E"/>
    <a:srgbClr val="F3C5D2"/>
    <a:srgbClr val="FCBCD7"/>
    <a:srgbClr val="FFFFFF"/>
    <a:srgbClr val="D24B5A"/>
    <a:srgbClr val="D84545"/>
    <a:srgbClr val="000000"/>
    <a:srgbClr val="DFDCD3"/>
    <a:srgbClr val="BAC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2" autoAdjust="0"/>
    <p:restoredTop sz="95630" autoAdjust="0"/>
  </p:normalViewPr>
  <p:slideViewPr>
    <p:cSldViewPr snapToGrid="0" showGuides="1">
      <p:cViewPr varScale="1">
        <p:scale>
          <a:sx n="106" d="100"/>
          <a:sy n="106" d="100"/>
        </p:scale>
        <p:origin x="1068" y="96"/>
      </p:cViewPr>
      <p:guideLst>
        <p:guide orient="horz" pos="2183"/>
        <p:guide pos="3840"/>
        <p:guide pos="384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1582AF-51F7-41B7-8471-7074DC6E3AD8}" type="slidenum"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‹N°›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9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722A0C-1CC8-43BB-BE11-DCE3CE3CE17D}" type="slidenum">
              <a:rPr lang="en-GB" smtClean="0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312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ce réservé de l'en-tête 5">
            <a:extLst>
              <a:ext uri="{FF2B5EF4-FFF2-40B4-BE49-F238E27FC236}">
                <a16:creationId xmlns:a16="http://schemas.microsoft.com/office/drawing/2014/main" id="{266DEADB-26A2-B04D-AC5F-3D759EC2DC27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8592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158723" name="Espace réservé du pied de page 6">
            <a:extLst>
              <a:ext uri="{FF2B5EF4-FFF2-40B4-BE49-F238E27FC236}">
                <a16:creationId xmlns:a16="http://schemas.microsoft.com/office/drawing/2014/main" id="{76B8418D-8E7D-4645-8FC1-3069F122C00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89517242-7083-944E-8183-160C2BE0B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A001627F-BBE7-E54E-9C89-296D3018F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 </a:t>
            </a:r>
          </a:p>
          <a:p>
            <a:pPr eaLnBrk="1" hangingPunct="1"/>
            <a:endParaRPr lang="en-US" altLang="fr-FR" b="1" i="1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4951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Espace réservé de l'en-tête 5">
            <a:extLst>
              <a:ext uri="{FF2B5EF4-FFF2-40B4-BE49-F238E27FC236}">
                <a16:creationId xmlns:a16="http://schemas.microsoft.com/office/drawing/2014/main" id="{C5DB4EA4-78B3-1742-9A16-318FAB05EE6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40751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273411" name="Espace réservé du pied de page 6">
            <a:extLst>
              <a:ext uri="{FF2B5EF4-FFF2-40B4-BE49-F238E27FC236}">
                <a16:creationId xmlns:a16="http://schemas.microsoft.com/office/drawing/2014/main" id="{5A231E62-61FD-C541-B8F6-487DF817827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273412" name="Rectangle 6">
            <a:extLst>
              <a:ext uri="{FF2B5EF4-FFF2-40B4-BE49-F238E27FC236}">
                <a16:creationId xmlns:a16="http://schemas.microsoft.com/office/drawing/2014/main" id="{1BCCDF93-91E3-0040-B091-ED84679C2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3413" name="Rectangle 7">
            <a:extLst>
              <a:ext uri="{FF2B5EF4-FFF2-40B4-BE49-F238E27FC236}">
                <a16:creationId xmlns:a16="http://schemas.microsoft.com/office/drawing/2014/main" id="{B0E23F9D-7F4A-4848-9B63-ED5AE9D27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</a:t>
            </a:r>
          </a:p>
        </p:txBody>
      </p:sp>
    </p:spTree>
    <p:extLst>
      <p:ext uri="{BB962C8B-B14F-4D97-AF65-F5344CB8AC3E}">
        <p14:creationId xmlns:p14="http://schemas.microsoft.com/office/powerpoint/2010/main" val="67562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Espace réservé de l'en-tête 5">
            <a:extLst>
              <a:ext uri="{FF2B5EF4-FFF2-40B4-BE49-F238E27FC236}">
                <a16:creationId xmlns:a16="http://schemas.microsoft.com/office/drawing/2014/main" id="{57CDEAE2-0466-C045-927C-B6F9464B4D9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657600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191491" name="Espace réservé du pied de page 6">
            <a:extLst>
              <a:ext uri="{FF2B5EF4-FFF2-40B4-BE49-F238E27FC236}">
                <a16:creationId xmlns:a16="http://schemas.microsoft.com/office/drawing/2014/main" id="{820B45E3-8DD5-294E-8EB0-3227F5D3A8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191492" name="Rectangle 2">
            <a:extLst>
              <a:ext uri="{FF2B5EF4-FFF2-40B4-BE49-F238E27FC236}">
                <a16:creationId xmlns:a16="http://schemas.microsoft.com/office/drawing/2014/main" id="{6E76844F-671F-6747-809C-347B36824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0375" lvl="1" indent="0"/>
            <a:r>
              <a:rPr lang="fr-FR" altLang="fr-FR" dirty="0">
                <a:latin typeface="Century Gothic"/>
              </a:rPr>
              <a:t>© Perfluence 2005-2011  </a:t>
            </a:r>
          </a:p>
        </p:txBody>
      </p:sp>
      <p:sp>
        <p:nvSpPr>
          <p:cNvPr id="191493" name="Rectangle 3">
            <a:extLst>
              <a:ext uri="{FF2B5EF4-FFF2-40B4-BE49-F238E27FC236}">
                <a16:creationId xmlns:a16="http://schemas.microsoft.com/office/drawing/2014/main" id="{26DF6965-EFEF-FD48-81C9-CBB084A0A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70170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Espace réservé de l'en-tête 5">
            <a:extLst>
              <a:ext uri="{FF2B5EF4-FFF2-40B4-BE49-F238E27FC236}">
                <a16:creationId xmlns:a16="http://schemas.microsoft.com/office/drawing/2014/main" id="{AE81489E-F820-7045-9B91-5B73DC609E0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Animateur</a:t>
            </a:r>
          </a:p>
        </p:txBody>
      </p:sp>
      <p:sp>
        <p:nvSpPr>
          <p:cNvPr id="350211" name="Espace réservé du pied de page 6">
            <a:extLst>
              <a:ext uri="{FF2B5EF4-FFF2-40B4-BE49-F238E27FC236}">
                <a16:creationId xmlns:a16="http://schemas.microsoft.com/office/drawing/2014/main" id="{1E813ED9-3E29-B648-8776-202A13C85C4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350212" name="Rectangle 2">
            <a:extLst>
              <a:ext uri="{FF2B5EF4-FFF2-40B4-BE49-F238E27FC236}">
                <a16:creationId xmlns:a16="http://schemas.microsoft.com/office/drawing/2014/main" id="{74DB923A-29BE-AD40-8B9D-E866CDADF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7913" y="3706813"/>
            <a:ext cx="4579937" cy="5699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155" tIns="44778" rIns="91155" bIns="44778"/>
          <a:lstStyle/>
          <a:p>
            <a:r>
              <a:rPr lang="fr-FR" altLang="fr-FR" dirty="0">
                <a:latin typeface="Century Gothic"/>
              </a:rPr>
              <a:t>© Perfluence 2005-2011  </a:t>
            </a:r>
          </a:p>
        </p:txBody>
      </p:sp>
      <p:sp>
        <p:nvSpPr>
          <p:cNvPr id="350213" name="Rectangle 3">
            <a:extLst>
              <a:ext uri="{FF2B5EF4-FFF2-40B4-BE49-F238E27FC236}">
                <a16:creationId xmlns:a16="http://schemas.microsoft.com/office/drawing/2014/main" id="{9A625B74-F4AA-A143-A6E7-60AABB8E9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388938"/>
            <a:ext cx="5726112" cy="3221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14" name="Rectangle 5">
            <a:extLst>
              <a:ext uri="{FF2B5EF4-FFF2-40B4-BE49-F238E27FC236}">
                <a16:creationId xmlns:a16="http://schemas.microsoft.com/office/drawing/2014/main" id="{069021DF-85E9-5A4C-A381-F3CCA276D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4125913"/>
            <a:ext cx="3968750" cy="29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 i="1" dirty="0" err="1">
                <a:latin typeface="Century Gothic"/>
              </a:rPr>
              <a:t>Durée</a:t>
            </a:r>
            <a:r>
              <a:rPr lang="en-US" altLang="fr-FR" b="1" i="1" dirty="0">
                <a:latin typeface="Century Gothic"/>
              </a:rPr>
              <a:t> :  1’</a:t>
            </a:r>
          </a:p>
          <a:p>
            <a:pPr eaLnBrk="1" hangingPunct="1"/>
            <a:endParaRPr lang="en-US" altLang="fr-FR" b="1" i="1" dirty="0">
              <a:latin typeface="Century Gothic"/>
            </a:endParaRPr>
          </a:p>
          <a:p>
            <a:pPr eaLnBrk="1" hangingPunct="1"/>
            <a:r>
              <a:rPr lang="en-US" altLang="fr-FR" b="1" i="1" dirty="0" err="1">
                <a:latin typeface="Century Gothic"/>
              </a:rPr>
              <a:t>Objectif</a:t>
            </a:r>
            <a:r>
              <a:rPr lang="en-US" altLang="fr-FR" b="1" i="1" dirty="0">
                <a:latin typeface="Century Gothic"/>
              </a:rPr>
              <a:t> :</a:t>
            </a:r>
            <a:endParaRPr lang="en-US" altLang="fr-FR" i="1" dirty="0">
              <a:latin typeface="Century Gothic"/>
            </a:endParaRPr>
          </a:p>
          <a:p>
            <a:pPr eaLnBrk="1" hangingPunct="1"/>
            <a:r>
              <a:rPr lang="en-US" altLang="fr-FR" i="1" dirty="0">
                <a:latin typeface="Century Gothic"/>
              </a:rPr>
              <a:t>intro</a:t>
            </a:r>
          </a:p>
          <a:p>
            <a:pPr eaLnBrk="1" hangingPunct="1"/>
            <a:r>
              <a:rPr lang="en-US" altLang="fr-FR" b="1" i="1" dirty="0" err="1">
                <a:latin typeface="Century Gothic"/>
              </a:rPr>
              <a:t>Contenu</a:t>
            </a:r>
            <a:r>
              <a:rPr lang="en-US" altLang="fr-FR" b="1" i="1" dirty="0">
                <a:latin typeface="Century Gothic"/>
              </a:rPr>
              <a:t> :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fr-FR" dirty="0" err="1">
                <a:latin typeface="Century Gothic"/>
              </a:rPr>
              <a:t>L’examen</a:t>
            </a:r>
            <a:r>
              <a:rPr lang="en-US" altLang="fr-FR" dirty="0">
                <a:latin typeface="Century Gothic"/>
              </a:rPr>
              <a:t> </a:t>
            </a:r>
            <a:r>
              <a:rPr lang="en-US" altLang="fr-FR" dirty="0" err="1">
                <a:latin typeface="Century Gothic"/>
              </a:rPr>
              <a:t>approfondi</a:t>
            </a:r>
            <a:r>
              <a:rPr lang="en-US" altLang="fr-FR" dirty="0">
                <a:latin typeface="Century Gothic"/>
              </a:rPr>
              <a:t> des </a:t>
            </a:r>
            <a:r>
              <a:rPr lang="en-US" altLang="fr-FR" dirty="0" err="1">
                <a:latin typeface="Century Gothic"/>
              </a:rPr>
              <a:t>méthodes</a:t>
            </a:r>
            <a:r>
              <a:rPr lang="en-US" altLang="fr-FR" dirty="0">
                <a:latin typeface="Century Gothic"/>
              </a:rPr>
              <a:t> de </a:t>
            </a:r>
            <a:r>
              <a:rPr lang="en-US" altLang="fr-FR" dirty="0" err="1">
                <a:latin typeface="Century Gothic"/>
              </a:rPr>
              <a:t>vente</a:t>
            </a:r>
            <a:r>
              <a:rPr lang="en-US" altLang="fr-FR" dirty="0">
                <a:latin typeface="Century Gothic"/>
              </a:rPr>
              <a:t> de </a:t>
            </a:r>
            <a:r>
              <a:rPr lang="en-US" altLang="fr-FR" dirty="0" err="1">
                <a:latin typeface="Century Gothic"/>
              </a:rPr>
              <a:t>valeur</a:t>
            </a:r>
            <a:r>
              <a:rPr lang="en-US" altLang="fr-FR" dirty="0">
                <a:latin typeface="Century Gothic"/>
              </a:rPr>
              <a:t> les plus </a:t>
            </a:r>
            <a:r>
              <a:rPr lang="en-US" altLang="fr-FR" dirty="0" err="1">
                <a:latin typeface="Century Gothic"/>
              </a:rPr>
              <a:t>répandues</a:t>
            </a:r>
            <a:r>
              <a:rPr lang="en-US" altLang="fr-FR" dirty="0">
                <a:latin typeface="Century Gothic"/>
              </a:rPr>
              <a:t> nous a </a:t>
            </a:r>
            <a:r>
              <a:rPr lang="en-US" altLang="fr-FR" dirty="0" err="1">
                <a:latin typeface="Century Gothic"/>
              </a:rPr>
              <a:t>permis</a:t>
            </a:r>
            <a:r>
              <a:rPr lang="en-US" altLang="fr-FR" dirty="0">
                <a:latin typeface="Century Gothic"/>
              </a:rPr>
              <a:t> de </a:t>
            </a:r>
            <a:r>
              <a:rPr lang="en-US" altLang="fr-FR" dirty="0" err="1">
                <a:latin typeface="Century Gothic"/>
              </a:rPr>
              <a:t>mettre</a:t>
            </a:r>
            <a:r>
              <a:rPr lang="en-US" altLang="fr-FR" dirty="0">
                <a:latin typeface="Century Gothic"/>
              </a:rPr>
              <a:t> en </a:t>
            </a:r>
            <a:r>
              <a:rPr lang="en-US" altLang="fr-FR" dirty="0" err="1">
                <a:latin typeface="Century Gothic"/>
              </a:rPr>
              <a:t>évidence</a:t>
            </a:r>
            <a:r>
              <a:rPr lang="en-US" altLang="fr-FR" dirty="0">
                <a:latin typeface="Century Gothic"/>
              </a:rPr>
              <a:t> un certain </a:t>
            </a:r>
            <a:r>
              <a:rPr lang="en-US" altLang="fr-FR" dirty="0" err="1">
                <a:latin typeface="Century Gothic"/>
              </a:rPr>
              <a:t>nombre</a:t>
            </a:r>
            <a:r>
              <a:rPr lang="en-US" altLang="fr-FR" dirty="0">
                <a:latin typeface="Century Gothic"/>
              </a:rPr>
              <a:t> </a:t>
            </a:r>
            <a:r>
              <a:rPr lang="en-US" altLang="fr-FR" dirty="0" err="1">
                <a:latin typeface="Century Gothic"/>
              </a:rPr>
              <a:t>d’invariants</a:t>
            </a:r>
            <a:r>
              <a:rPr lang="en-US" altLang="fr-FR" dirty="0">
                <a:latin typeface="Century Gothic"/>
              </a:rPr>
              <a:t>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altLang="fr-FR" b="1" i="1" dirty="0">
              <a:latin typeface="Century Gothic"/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fr-FR" b="1" i="1" dirty="0">
                <a:latin typeface="Century Gothic"/>
              </a:rPr>
              <a:t> </a:t>
            </a:r>
            <a:r>
              <a:rPr lang="fr-FR" altLang="fr-FR" dirty="0">
                <a:latin typeface="Century Gothic"/>
              </a:rPr>
              <a:t>Invariant - définition (dictionnaire) : ce qui reste constant, qui ne change pas (d’une méthode à l’autre, d’une affaire à l’autre)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fr-FR" altLang="fr-FR" dirty="0">
              <a:latin typeface="Century Gothic"/>
            </a:endParaRPr>
          </a:p>
          <a:p>
            <a:pPr eaLnBrk="1" hangingPunct="1"/>
            <a:endParaRPr lang="en-US" altLang="fr-FR" dirty="0">
              <a:latin typeface="Century Gothic"/>
            </a:endParaRPr>
          </a:p>
          <a:p>
            <a:pPr eaLnBrk="1" hangingPunct="1"/>
            <a:r>
              <a:rPr lang="fr-FR" altLang="fr-FR" b="1" i="1" dirty="0">
                <a:latin typeface="Century Gothic"/>
              </a:rPr>
              <a:t>Transition :</a:t>
            </a:r>
          </a:p>
          <a:p>
            <a:pPr eaLnBrk="1" hangingPunct="1"/>
            <a:endParaRPr lang="fr-FR" altLang="fr-FR" dirty="0">
              <a:latin typeface="Century Gothic"/>
            </a:endParaRPr>
          </a:p>
          <a:p>
            <a:pPr eaLnBrk="1" hangingPunct="1"/>
            <a:r>
              <a:rPr lang="fr-FR" altLang="fr-FR" b="1" i="1" dirty="0">
                <a:latin typeface="Century Gothic"/>
              </a:rPr>
              <a:t>Notes   :</a:t>
            </a:r>
          </a:p>
          <a:p>
            <a:pPr eaLnBrk="1" hangingPunct="1"/>
            <a:endParaRPr lang="fr-FR" altLang="fr-FR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2120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Espace réservé de l'en-tête 5">
            <a:extLst>
              <a:ext uri="{FF2B5EF4-FFF2-40B4-BE49-F238E27FC236}">
                <a16:creationId xmlns:a16="http://schemas.microsoft.com/office/drawing/2014/main" id="{AEAB6630-AC28-994A-AB19-D62C5A56651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52266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200707" name="Espace réservé du pied de page 6">
            <a:extLst>
              <a:ext uri="{FF2B5EF4-FFF2-40B4-BE49-F238E27FC236}">
                <a16:creationId xmlns:a16="http://schemas.microsoft.com/office/drawing/2014/main" id="{2A4F20E8-ECC4-294E-AEDB-F3BF0418F64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200708" name="Rectangle 2">
            <a:extLst>
              <a:ext uri="{FF2B5EF4-FFF2-40B4-BE49-F238E27FC236}">
                <a16:creationId xmlns:a16="http://schemas.microsoft.com/office/drawing/2014/main" id="{9C19BEC8-1FED-DD45-92F3-FCAF1101E6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0709" name="Rectangle 3">
            <a:extLst>
              <a:ext uri="{FF2B5EF4-FFF2-40B4-BE49-F238E27FC236}">
                <a16:creationId xmlns:a16="http://schemas.microsoft.com/office/drawing/2014/main" id="{14C102EB-1F12-A640-BFA6-020E6695F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0500" indent="-190500" eaLnBrk="1" hangingPunct="1"/>
            <a:r>
              <a:rPr lang="fr-FR" altLang="fr-FR" dirty="0">
                <a:latin typeface="Century Gothic"/>
              </a:rPr>
              <a:t>© Perfluence 2005-2011</a:t>
            </a:r>
          </a:p>
        </p:txBody>
      </p:sp>
    </p:spTree>
    <p:extLst>
      <p:ext uri="{BB962C8B-B14F-4D97-AF65-F5344CB8AC3E}">
        <p14:creationId xmlns:p14="http://schemas.microsoft.com/office/powerpoint/2010/main" val="3434566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9A383043-52CD-9F43-B313-8812A883A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0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>
              <a:latin typeface="Century Gothic"/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C7198284-2D63-6141-BB42-658F3445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9410700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93" tIns="0" rIns="19193" bIns="0" anchor="b"/>
          <a:lstStyle>
            <a:lvl1pPr defTabSz="7667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67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67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67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67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i="1" dirty="0">
                <a:latin typeface="Century Gothic"/>
              </a:rPr>
              <a:t>32</a:t>
            </a:r>
          </a:p>
        </p:txBody>
      </p:sp>
      <p:sp>
        <p:nvSpPr>
          <p:cNvPr id="205828" name="Rectangle 4">
            <a:extLst>
              <a:ext uri="{FF2B5EF4-FFF2-40B4-BE49-F238E27FC236}">
                <a16:creationId xmlns:a16="http://schemas.microsoft.com/office/drawing/2014/main" id="{9342D8AB-ACE1-D94C-A114-0D10C6859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9410700"/>
            <a:ext cx="288607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>
              <a:latin typeface="Century Gothic"/>
            </a:endParaRPr>
          </a:p>
        </p:txBody>
      </p:sp>
      <p:sp>
        <p:nvSpPr>
          <p:cNvPr id="205829" name="Rectangle 5">
            <a:extLst>
              <a:ext uri="{FF2B5EF4-FFF2-40B4-BE49-F238E27FC236}">
                <a16:creationId xmlns:a16="http://schemas.microsoft.com/office/drawing/2014/main" id="{756B91E9-AC05-EA47-B820-7CAA30B7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88607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>
              <a:latin typeface="Century Gothic"/>
            </a:endParaRPr>
          </a:p>
        </p:txBody>
      </p:sp>
      <p:sp>
        <p:nvSpPr>
          <p:cNvPr id="205830" name="Rectangle 8">
            <a:extLst>
              <a:ext uri="{FF2B5EF4-FFF2-40B4-BE49-F238E27FC236}">
                <a16:creationId xmlns:a16="http://schemas.microsoft.com/office/drawing/2014/main" id="{14319734-A9E9-E048-95EE-745B39D9E9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5831" name="Rectangle 9">
            <a:extLst>
              <a:ext uri="{FF2B5EF4-FFF2-40B4-BE49-F238E27FC236}">
                <a16:creationId xmlns:a16="http://schemas.microsoft.com/office/drawing/2014/main" id="{84360B9A-0A76-6B45-BEE1-C8EA6B5AE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</a:t>
            </a:r>
          </a:p>
        </p:txBody>
      </p:sp>
      <p:sp>
        <p:nvSpPr>
          <p:cNvPr id="205832" name="Espace réservé de l'en-tête 5">
            <a:extLst>
              <a:ext uri="{FF2B5EF4-FFF2-40B4-BE49-F238E27FC236}">
                <a16:creationId xmlns:a16="http://schemas.microsoft.com/office/drawing/2014/main" id="{E521F59F-AA0C-3E49-8D3E-436A49389C8D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37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8017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Espace réservé de l'en-tête 5">
            <a:extLst>
              <a:ext uri="{FF2B5EF4-FFF2-40B4-BE49-F238E27FC236}">
                <a16:creationId xmlns:a16="http://schemas.microsoft.com/office/drawing/2014/main" id="{3AF113C5-99F3-2846-A876-BD537119680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611688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210947" name="Espace réservé du pied de page 6">
            <a:extLst>
              <a:ext uri="{FF2B5EF4-FFF2-40B4-BE49-F238E27FC236}">
                <a16:creationId xmlns:a16="http://schemas.microsoft.com/office/drawing/2014/main" id="{1BE03D00-9E3E-2A4D-91BD-570C4B15B5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210948" name="Espace réservé de l'image des diapositives 1">
            <a:extLst>
              <a:ext uri="{FF2B5EF4-FFF2-40B4-BE49-F238E27FC236}">
                <a16:creationId xmlns:a16="http://schemas.microsoft.com/office/drawing/2014/main" id="{5C14305B-2128-8C42-88DC-66D459DD9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0949" name="Espace réservé des commentaires 2">
            <a:extLst>
              <a:ext uri="{FF2B5EF4-FFF2-40B4-BE49-F238E27FC236}">
                <a16:creationId xmlns:a16="http://schemas.microsoft.com/office/drawing/2014/main" id="{5920F0E3-D108-ED4D-8C1A-5C9C0BC5A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</a:t>
            </a:r>
          </a:p>
          <a:p>
            <a:endParaRPr lang="fr-FR" altLang="fr-FR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453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Espace réservé de l'en-tête 5">
            <a:extLst>
              <a:ext uri="{FF2B5EF4-FFF2-40B4-BE49-F238E27FC236}">
                <a16:creationId xmlns:a16="http://schemas.microsoft.com/office/drawing/2014/main" id="{3AF113C5-99F3-2846-A876-BD537119680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611688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210947" name="Espace réservé du pied de page 6">
            <a:extLst>
              <a:ext uri="{FF2B5EF4-FFF2-40B4-BE49-F238E27FC236}">
                <a16:creationId xmlns:a16="http://schemas.microsoft.com/office/drawing/2014/main" id="{1BE03D00-9E3E-2A4D-91BD-570C4B15B5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210948" name="Espace réservé de l'image des diapositives 1">
            <a:extLst>
              <a:ext uri="{FF2B5EF4-FFF2-40B4-BE49-F238E27FC236}">
                <a16:creationId xmlns:a16="http://schemas.microsoft.com/office/drawing/2014/main" id="{5C14305B-2128-8C42-88DC-66D459DD9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0949" name="Espace réservé des commentaires 2">
            <a:extLst>
              <a:ext uri="{FF2B5EF4-FFF2-40B4-BE49-F238E27FC236}">
                <a16:creationId xmlns:a16="http://schemas.microsoft.com/office/drawing/2014/main" id="{5920F0E3-D108-ED4D-8C1A-5C9C0BC5A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</a:t>
            </a:r>
          </a:p>
          <a:p>
            <a:endParaRPr lang="fr-FR" altLang="fr-FR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9164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Espace réservé de l'en-tête 5">
            <a:extLst>
              <a:ext uri="{FF2B5EF4-FFF2-40B4-BE49-F238E27FC236}">
                <a16:creationId xmlns:a16="http://schemas.microsoft.com/office/drawing/2014/main" id="{74EB8DCD-D27E-5445-80E9-7E68D225F4D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224259" name="Espace réservé du pied de page 6">
            <a:extLst>
              <a:ext uri="{FF2B5EF4-FFF2-40B4-BE49-F238E27FC236}">
                <a16:creationId xmlns:a16="http://schemas.microsoft.com/office/drawing/2014/main" id="{2BE4393D-7F41-D44C-90ED-9BF621B86FB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224260" name="Rectangle 2">
            <a:extLst>
              <a:ext uri="{FF2B5EF4-FFF2-40B4-BE49-F238E27FC236}">
                <a16:creationId xmlns:a16="http://schemas.microsoft.com/office/drawing/2014/main" id="{9C11037D-C044-964C-A5E3-12664C90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0"/>
            <a:ext cx="3095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>
              <a:latin typeface="Century Gothic"/>
            </a:endParaRPr>
          </a:p>
        </p:txBody>
      </p:sp>
      <p:sp>
        <p:nvSpPr>
          <p:cNvPr id="224261" name="Rectangle 3">
            <a:extLst>
              <a:ext uri="{FF2B5EF4-FFF2-40B4-BE49-F238E27FC236}">
                <a16:creationId xmlns:a16="http://schemas.microsoft.com/office/drawing/2014/main" id="{36697045-2BD9-3543-B892-A3AD3A96E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9409113"/>
            <a:ext cx="30956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9" tIns="45747" rIns="93069" bIns="45747" anchor="b"/>
          <a:lstStyle>
            <a:lvl1pPr defTabSz="9445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sz="1100" dirty="0">
                <a:latin typeface="Century Gothic"/>
              </a:rPr>
              <a:t>12</a:t>
            </a:r>
          </a:p>
        </p:txBody>
      </p:sp>
      <p:sp>
        <p:nvSpPr>
          <p:cNvPr id="224262" name="Rectangle 4">
            <a:extLst>
              <a:ext uri="{FF2B5EF4-FFF2-40B4-BE49-F238E27FC236}">
                <a16:creationId xmlns:a16="http://schemas.microsoft.com/office/drawing/2014/main" id="{C6C3E584-E92A-3E43-8128-72E586099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09113"/>
            <a:ext cx="30924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>
              <a:latin typeface="Century Gothic"/>
            </a:endParaRPr>
          </a:p>
        </p:txBody>
      </p:sp>
      <p:sp>
        <p:nvSpPr>
          <p:cNvPr id="224263" name="Rectangle 5">
            <a:extLst>
              <a:ext uri="{FF2B5EF4-FFF2-40B4-BE49-F238E27FC236}">
                <a16:creationId xmlns:a16="http://schemas.microsoft.com/office/drawing/2014/main" id="{DCCF532B-EFD8-6242-BFE8-90713556E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92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>
              <a:latin typeface="Century Gothic"/>
            </a:endParaRPr>
          </a:p>
        </p:txBody>
      </p:sp>
      <p:sp>
        <p:nvSpPr>
          <p:cNvPr id="224264" name="Rectangle 10">
            <a:extLst>
              <a:ext uri="{FF2B5EF4-FFF2-40B4-BE49-F238E27FC236}">
                <a16:creationId xmlns:a16="http://schemas.microsoft.com/office/drawing/2014/main" id="{A5A91F36-5F25-0845-8C16-86B385722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4265" name="Rectangle 11">
            <a:extLst>
              <a:ext uri="{FF2B5EF4-FFF2-40B4-BE49-F238E27FC236}">
                <a16:creationId xmlns:a16="http://schemas.microsoft.com/office/drawing/2014/main" id="{6662FDDE-E81C-B049-A353-575DBEDF2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</a:t>
            </a:r>
          </a:p>
        </p:txBody>
      </p:sp>
    </p:spTree>
    <p:extLst>
      <p:ext uri="{BB962C8B-B14F-4D97-AF65-F5344CB8AC3E}">
        <p14:creationId xmlns:p14="http://schemas.microsoft.com/office/powerpoint/2010/main" val="2094106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Espace réservé de l'en-tête 5">
            <a:extLst>
              <a:ext uri="{FF2B5EF4-FFF2-40B4-BE49-F238E27FC236}">
                <a16:creationId xmlns:a16="http://schemas.microsoft.com/office/drawing/2014/main" id="{7C5832D1-E07A-3B4F-BEBD-8EFA31B1E44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222750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233475" name="Espace réservé du pied de page 6">
            <a:extLst>
              <a:ext uri="{FF2B5EF4-FFF2-40B4-BE49-F238E27FC236}">
                <a16:creationId xmlns:a16="http://schemas.microsoft.com/office/drawing/2014/main" id="{24F37CB9-DBA7-C94E-9790-4D69149E818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233476" name="Rectangle 6">
            <a:extLst>
              <a:ext uri="{FF2B5EF4-FFF2-40B4-BE49-F238E27FC236}">
                <a16:creationId xmlns:a16="http://schemas.microsoft.com/office/drawing/2014/main" id="{61E4B59A-1938-BF4A-9E67-9F8C8077A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3477" name="Rectangle 7">
            <a:extLst>
              <a:ext uri="{FF2B5EF4-FFF2-40B4-BE49-F238E27FC236}">
                <a16:creationId xmlns:a16="http://schemas.microsoft.com/office/drawing/2014/main" id="{97F9945A-73AF-A940-A1D9-ADBA417D5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</a:t>
            </a:r>
          </a:p>
        </p:txBody>
      </p:sp>
    </p:spTree>
    <p:extLst>
      <p:ext uri="{BB962C8B-B14F-4D97-AF65-F5344CB8AC3E}">
        <p14:creationId xmlns:p14="http://schemas.microsoft.com/office/powerpoint/2010/main" val="1538195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>
            <a:extLst>
              <a:ext uri="{FF2B5EF4-FFF2-40B4-BE49-F238E27FC236}">
                <a16:creationId xmlns:a16="http://schemas.microsoft.com/office/drawing/2014/main" id="{6B938E9D-8B13-A6F1-D777-5D097C2BE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38688"/>
            <a:ext cx="4962525" cy="4124325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defTabSz="761913">
              <a:defRPr/>
            </a:pPr>
            <a:endParaRPr lang="en-US">
              <a:cs typeface="+mn-cs"/>
            </a:endParaRPr>
          </a:p>
        </p:txBody>
      </p:sp>
      <p:sp>
        <p:nvSpPr>
          <p:cNvPr id="1318915" name="Rectangle 3">
            <a:extLst>
              <a:ext uri="{FF2B5EF4-FFF2-40B4-BE49-F238E27FC236}">
                <a16:creationId xmlns:a16="http://schemas.microsoft.com/office/drawing/2014/main" id="{95E60CC8-9B49-BCAC-E513-361D66F248D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07975" y="866775"/>
            <a:ext cx="6197600" cy="3486150"/>
          </a:xfrm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ce réservé de l'en-tête 5">
            <a:extLst>
              <a:ext uri="{FF2B5EF4-FFF2-40B4-BE49-F238E27FC236}">
                <a16:creationId xmlns:a16="http://schemas.microsoft.com/office/drawing/2014/main" id="{398A22E8-1AE0-7C41-AD13-8C657FE7B2A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74625" y="65088"/>
            <a:ext cx="35163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 err="1">
                <a:latin typeface="Century Gothic"/>
              </a:rPr>
              <a:t>Strategic</a:t>
            </a:r>
            <a:r>
              <a:rPr lang="fr-FR" altLang="fr-FR" dirty="0">
                <a:latin typeface="Century Gothic"/>
              </a:rPr>
              <a:t> Value Selling - Manuel </a:t>
            </a:r>
            <a:r>
              <a:rPr lang="fr-FR" altLang="fr-FR" dirty="0" err="1">
                <a:latin typeface="Century Gothic"/>
              </a:rPr>
              <a:t>particiipant</a:t>
            </a:r>
            <a:endParaRPr lang="fr-FR" altLang="fr-FR" dirty="0">
              <a:latin typeface="Century Gothic"/>
            </a:endParaRPr>
          </a:p>
        </p:txBody>
      </p:sp>
      <p:sp>
        <p:nvSpPr>
          <p:cNvPr id="163843" name="Espace réservé du pied de page 6">
            <a:extLst>
              <a:ext uri="{FF2B5EF4-FFF2-40B4-BE49-F238E27FC236}">
                <a16:creationId xmlns:a16="http://schemas.microsoft.com/office/drawing/2014/main" id="{88EF969B-30F0-E34F-B223-82E325C0E11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146050" y="9282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>
              <a:latin typeface="Century Gothic"/>
            </a:endParaRPr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F4C94E1B-39C6-2746-A68B-2D723C930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ACD3DDFD-EE1A-414B-83AC-D037885F3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</a:t>
            </a:r>
          </a:p>
        </p:txBody>
      </p:sp>
    </p:spTree>
    <p:extLst>
      <p:ext uri="{BB962C8B-B14F-4D97-AF65-F5344CB8AC3E}">
        <p14:creationId xmlns:p14="http://schemas.microsoft.com/office/powerpoint/2010/main" val="3540970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Espace réservé de l'en-tête 5">
            <a:extLst>
              <a:ext uri="{FF2B5EF4-FFF2-40B4-BE49-F238E27FC236}">
                <a16:creationId xmlns:a16="http://schemas.microsoft.com/office/drawing/2014/main" id="{3BDC5B1E-F603-6E40-A390-4A412270EBB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8465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302083" name="Espace réservé du pied de page 6">
            <a:extLst>
              <a:ext uri="{FF2B5EF4-FFF2-40B4-BE49-F238E27FC236}">
                <a16:creationId xmlns:a16="http://schemas.microsoft.com/office/drawing/2014/main" id="{91D872F4-228A-9A42-96CA-6BFEFFF6D7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302084" name="Rectangle 6">
            <a:extLst>
              <a:ext uri="{FF2B5EF4-FFF2-40B4-BE49-F238E27FC236}">
                <a16:creationId xmlns:a16="http://schemas.microsoft.com/office/drawing/2014/main" id="{D88A41A7-500B-C643-9D77-0B42FAFCE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2085" name="Rectangle 7">
            <a:extLst>
              <a:ext uri="{FF2B5EF4-FFF2-40B4-BE49-F238E27FC236}">
                <a16:creationId xmlns:a16="http://schemas.microsoft.com/office/drawing/2014/main" id="{F9BB8EB9-D5F3-1C46-A364-317D9C27B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</a:t>
            </a:r>
          </a:p>
        </p:txBody>
      </p:sp>
    </p:spTree>
    <p:extLst>
      <p:ext uri="{BB962C8B-B14F-4D97-AF65-F5344CB8AC3E}">
        <p14:creationId xmlns:p14="http://schemas.microsoft.com/office/powerpoint/2010/main" val="1942697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Espace réservé de l'en-tête 5">
            <a:extLst>
              <a:ext uri="{FF2B5EF4-FFF2-40B4-BE49-F238E27FC236}">
                <a16:creationId xmlns:a16="http://schemas.microsoft.com/office/drawing/2014/main" id="{2A7494BB-5AA0-2F47-A4EA-FF06FDFC849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85921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303107" name="Espace réservé du pied de page 6">
            <a:extLst>
              <a:ext uri="{FF2B5EF4-FFF2-40B4-BE49-F238E27FC236}">
                <a16:creationId xmlns:a16="http://schemas.microsoft.com/office/drawing/2014/main" id="{D0A24815-0369-034E-898D-852646F7D5A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303108" name="Rectangle 6">
            <a:extLst>
              <a:ext uri="{FF2B5EF4-FFF2-40B4-BE49-F238E27FC236}">
                <a16:creationId xmlns:a16="http://schemas.microsoft.com/office/drawing/2014/main" id="{2A3634BD-5AEC-F84A-A634-17BD7ABDF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349250"/>
            <a:ext cx="5724525" cy="3221038"/>
          </a:xfrm>
        </p:spPr>
      </p:sp>
      <p:sp>
        <p:nvSpPr>
          <p:cNvPr id="303109" name="Rectangle 7">
            <a:extLst>
              <a:ext uri="{FF2B5EF4-FFF2-40B4-BE49-F238E27FC236}">
                <a16:creationId xmlns:a16="http://schemas.microsoft.com/office/drawing/2014/main" id="{8802B401-1201-8746-8409-13BABA811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   </a:t>
            </a:r>
          </a:p>
        </p:txBody>
      </p:sp>
    </p:spTree>
    <p:extLst>
      <p:ext uri="{BB962C8B-B14F-4D97-AF65-F5344CB8AC3E}">
        <p14:creationId xmlns:p14="http://schemas.microsoft.com/office/powerpoint/2010/main" val="28103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Espace réservé de l'en-tête 5">
            <a:extLst>
              <a:ext uri="{FF2B5EF4-FFF2-40B4-BE49-F238E27FC236}">
                <a16:creationId xmlns:a16="http://schemas.microsoft.com/office/drawing/2014/main" id="{615C887B-6C63-B746-BF3F-648B7D1523BC}"/>
              </a:ext>
            </a:extLst>
          </p:cNvPr>
          <p:cNvSpPr txBox="1">
            <a:spLocks noGrp="1"/>
          </p:cNvSpPr>
          <p:nvPr/>
        </p:nvSpPr>
        <p:spPr bwMode="auto">
          <a:xfrm>
            <a:off x="174625" y="65088"/>
            <a:ext cx="35163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 err="1">
                <a:latin typeface="Century Gothic"/>
              </a:rPr>
              <a:t>Strategic</a:t>
            </a:r>
            <a:r>
              <a:rPr lang="fr-FR" altLang="fr-FR" dirty="0">
                <a:latin typeface="Century Gothic"/>
              </a:rPr>
              <a:t> Value Selling - Manuel Animateur</a:t>
            </a:r>
          </a:p>
        </p:txBody>
      </p:sp>
      <p:sp>
        <p:nvSpPr>
          <p:cNvPr id="348163" name="Espace réservé du pied de page 6">
            <a:extLst>
              <a:ext uri="{FF2B5EF4-FFF2-40B4-BE49-F238E27FC236}">
                <a16:creationId xmlns:a16="http://schemas.microsoft.com/office/drawing/2014/main" id="{E81045FA-5234-4049-B3E0-B8A0E8399FC7}"/>
              </a:ext>
            </a:extLst>
          </p:cNvPr>
          <p:cNvSpPr txBox="1">
            <a:spLocks noGrp="1"/>
          </p:cNvSpPr>
          <p:nvPr/>
        </p:nvSpPr>
        <p:spPr bwMode="auto">
          <a:xfrm>
            <a:off x="146050" y="9282113"/>
            <a:ext cx="28876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>
              <a:latin typeface="Century Gothic"/>
            </a:endParaRPr>
          </a:p>
        </p:txBody>
      </p:sp>
      <p:sp>
        <p:nvSpPr>
          <p:cNvPr id="348164" name="Rectangle 4">
            <a:extLst>
              <a:ext uri="{FF2B5EF4-FFF2-40B4-BE49-F238E27FC236}">
                <a16:creationId xmlns:a16="http://schemas.microsoft.com/office/drawing/2014/main" id="{3BC05945-6EBA-5F4D-969C-87D06A3EE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0375" y="388938"/>
            <a:ext cx="5724525" cy="3221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5" name="Rectangle 5">
            <a:extLst>
              <a:ext uri="{FF2B5EF4-FFF2-40B4-BE49-F238E27FC236}">
                <a16:creationId xmlns:a16="http://schemas.microsoft.com/office/drawing/2014/main" id="{57382793-BDE9-3246-997A-96C46F91C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7913" y="3706813"/>
            <a:ext cx="4579937" cy="56991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167" tIns="44783" rIns="91167" bIns="44783"/>
          <a:lstStyle/>
          <a:p>
            <a:r>
              <a:rPr lang="fr-FR" altLang="fr-FR" dirty="0">
                <a:latin typeface="Century Gothic"/>
              </a:rPr>
              <a:t>© Perfluence 2005-2011</a:t>
            </a:r>
          </a:p>
        </p:txBody>
      </p:sp>
    </p:spTree>
    <p:extLst>
      <p:ext uri="{BB962C8B-B14F-4D97-AF65-F5344CB8AC3E}">
        <p14:creationId xmlns:p14="http://schemas.microsoft.com/office/powerpoint/2010/main" val="317262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Espace réservé de l'en-tête 5">
            <a:extLst>
              <a:ext uri="{FF2B5EF4-FFF2-40B4-BE49-F238E27FC236}">
                <a16:creationId xmlns:a16="http://schemas.microsoft.com/office/drawing/2014/main" id="{C2349076-7F09-AC44-A9BC-EE74DDB933B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819525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176131" name="Espace réservé du pied de page 6">
            <a:extLst>
              <a:ext uri="{FF2B5EF4-FFF2-40B4-BE49-F238E27FC236}">
                <a16:creationId xmlns:a16="http://schemas.microsoft.com/office/drawing/2014/main" id="{77FCDE46-18EA-9C41-B299-1B67C79CEC8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176132" name="Rectangle 2">
            <a:extLst>
              <a:ext uri="{FF2B5EF4-FFF2-40B4-BE49-F238E27FC236}">
                <a16:creationId xmlns:a16="http://schemas.microsoft.com/office/drawing/2014/main" id="{4F022A7B-A1C9-EF48-AA60-DFF31F28B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</a:t>
            </a:r>
          </a:p>
          <a:p>
            <a:endParaRPr lang="fr-FR" altLang="fr-FR" dirty="0">
              <a:latin typeface="Century Gothic"/>
            </a:endParaRPr>
          </a:p>
        </p:txBody>
      </p:sp>
      <p:sp>
        <p:nvSpPr>
          <p:cNvPr id="176133" name="Rectangle 3">
            <a:extLst>
              <a:ext uri="{FF2B5EF4-FFF2-40B4-BE49-F238E27FC236}">
                <a16:creationId xmlns:a16="http://schemas.microsoft.com/office/drawing/2014/main" id="{5BD3CE1B-A7CF-314A-A380-75C532401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3787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4" tIns="46127" rIns="92254" bIns="4612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340CDA-5137-3F49-963E-2D6568E86B12}" type="slidenum">
              <a:rPr lang="fr-FR" sz="1200">
                <a:latin typeface="Century Gothic "/>
              </a:rPr>
              <a:pPr/>
              <a:t>5</a:t>
            </a:fld>
            <a:endParaRPr lang="fr-FR" sz="1200" dirty="0">
              <a:latin typeface="Century Gothic "/>
            </a:endParaRPr>
          </a:p>
        </p:txBody>
      </p:sp>
      <p:sp>
        <p:nvSpPr>
          <p:cNvPr id="21506" name="Espace réservé de l'en-tête 5"/>
          <p:cNvSpPr txBox="1">
            <a:spLocks noGrp="1"/>
          </p:cNvSpPr>
          <p:nvPr/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79" tIns="46739" rIns="93479" bIns="46739"/>
          <a:lstStyle>
            <a:lvl1pPr defTabSz="925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dirty="0" err="1">
                <a:latin typeface="Century Gothic "/>
              </a:rPr>
              <a:t>Strategic</a:t>
            </a:r>
            <a:r>
              <a:rPr lang="fr-FR" sz="1200" dirty="0">
                <a:latin typeface="Century Gothic "/>
              </a:rPr>
              <a:t> Value Selling - Manuel Animateur</a:t>
            </a: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90538" y="-95250"/>
            <a:ext cx="7593013" cy="4271963"/>
          </a:xfrm>
          <a:solidFill>
            <a:srgbClr val="FFFFFF"/>
          </a:solidFill>
          <a:ln/>
        </p:spPr>
      </p:sp>
      <p:sp>
        <p:nvSpPr>
          <p:cNvPr id="2150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45642" y="4870257"/>
            <a:ext cx="5372321" cy="40947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5337" tIns="46862" rIns="95337" bIns="46862"/>
          <a:lstStyle/>
          <a:p>
            <a:r>
              <a:rPr lang="fr-FR"/>
              <a:t>© Perfluence 2005-2011</a:t>
            </a:r>
          </a:p>
          <a:p>
            <a:endParaRPr lang="fr-FR"/>
          </a:p>
          <a:p>
            <a:r>
              <a:rPr lang="fr-FR"/>
              <a:t>Pour un stylo: </a:t>
            </a:r>
          </a:p>
          <a:p>
            <a:pPr>
              <a:buFontTx/>
              <a:buChar char="-"/>
            </a:pPr>
            <a:r>
              <a:rPr lang="fr-FR"/>
              <a:t>démo: « le meilleur stylo du marché, 24g… vous permet de briller en société » </a:t>
            </a:r>
          </a:p>
          <a:p>
            <a:pPr>
              <a:buFontTx/>
              <a:buChar char="-"/>
            </a:pPr>
            <a:r>
              <a:rPr lang="fr-FR"/>
              <a:t>Solution: « je vois que vous regardez les stylos. Combien êtes-vous dans votre équipe à utiliser des stylos? Quelles couleurs vous faut-il? »</a:t>
            </a:r>
          </a:p>
          <a:p>
            <a:pPr>
              <a:buFontTx/>
              <a:buChar char="-"/>
            </a:pPr>
            <a:r>
              <a:rPr lang="fr-FR"/>
              <a:t>Insider: « qu’est-ce que vous faites avec vos stylos? »  </a:t>
            </a:r>
          </a:p>
          <a:p>
            <a:pPr>
              <a:buFontTx/>
              <a:buChar char="-"/>
            </a:pPr>
            <a:r>
              <a:rPr lang="fr-FR"/>
              <a:t>Networker: « ça fait 20 ans que votre société nous achète des fournitures de bureau, nous entretenons d’excellentes relations avec M. Arnaud…. »</a:t>
            </a:r>
          </a:p>
          <a:p>
            <a:pPr>
              <a:buFontTx/>
              <a:buChar char="-"/>
            </a:pPr>
            <a:endParaRPr lang="fr-FR"/>
          </a:p>
          <a:p>
            <a:r>
              <a:rPr lang="fr-FR"/>
              <a:t>Pour un téléphone</a:t>
            </a:r>
          </a:p>
          <a:p>
            <a:pPr>
              <a:buFontTx/>
              <a:buChar char="-"/>
            </a:pPr>
            <a:r>
              <a:rPr lang="fr-FR"/>
              <a:t>Carte micro SD, écran 5’’, double SIM… vous en voulez? C’est mon dernier.</a:t>
            </a:r>
          </a:p>
          <a:p>
            <a:pPr>
              <a:buFontTx/>
              <a:buChar char="-"/>
            </a:pPr>
            <a:r>
              <a:rPr lang="fr-FR"/>
              <a:t>Vous êtes combien dans la famille? Plutôt Android ou iPhone? Votre poche fait quelle taille? </a:t>
            </a:r>
          </a:p>
          <a:p>
            <a:pPr>
              <a:buFontTx/>
              <a:buChar char="-"/>
            </a:pPr>
            <a:r>
              <a:rPr lang="fr-FR"/>
              <a:t>Quelle utilisation faites-vous de votre téléphone?</a:t>
            </a:r>
          </a:p>
          <a:p>
            <a:pPr>
              <a:buFontTx/>
              <a:buChar char="-"/>
            </a:pPr>
            <a:r>
              <a:rPr lang="fr-FR"/>
              <a:t>C’est mon cousin qui m’a dit que sa famille en avait marre des iPhone et voulait changer, on les choisit ensemble?</a:t>
            </a:r>
          </a:p>
          <a:p>
            <a:pPr>
              <a:buFontTx/>
              <a:buChar char="-"/>
            </a:pPr>
            <a:endParaRPr lang="fr-FR"/>
          </a:p>
          <a:p>
            <a:pPr>
              <a:buFontTx/>
              <a:buChar char="-"/>
            </a:pPr>
            <a:endParaRPr lang="fr-FR"/>
          </a:p>
          <a:p>
            <a:endParaRPr lang="fr-FR"/>
          </a:p>
        </p:txBody>
      </p:sp>
      <p:sp>
        <p:nvSpPr>
          <p:cNvPr id="21509" name="Espace réservé du pied de page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1200" dirty="0">
                <a:latin typeface="Century Gothic "/>
              </a:rPr>
              <a:t>© ADVERTECH</a:t>
            </a:r>
            <a:endParaRPr lang="fr-FR" sz="1200" dirty="0">
              <a:latin typeface="Century Gothic 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4">
            <a:extLst>
              <a:ext uri="{FF2B5EF4-FFF2-40B4-BE49-F238E27FC236}">
                <a16:creationId xmlns:a16="http://schemas.microsoft.com/office/drawing/2014/main" id="{D6961190-2FC5-704F-9BC8-E672BA08E0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8419" name="Rectangle 5">
            <a:extLst>
              <a:ext uri="{FF2B5EF4-FFF2-40B4-BE49-F238E27FC236}">
                <a16:creationId xmlns:a16="http://schemas.microsoft.com/office/drawing/2014/main" id="{D3DFA0F2-006D-594C-9535-602FA419D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  </a:t>
            </a:r>
          </a:p>
          <a:p>
            <a:endParaRPr lang="fr-FR" altLang="fr-FR" dirty="0">
              <a:latin typeface="Century Gothic"/>
            </a:endParaRPr>
          </a:p>
        </p:txBody>
      </p:sp>
      <p:sp>
        <p:nvSpPr>
          <p:cNvPr id="188420" name="Espace réservé de l'en-tête 5">
            <a:extLst>
              <a:ext uri="{FF2B5EF4-FFF2-40B4-BE49-F238E27FC236}">
                <a16:creationId xmlns:a16="http://schemas.microsoft.com/office/drawing/2014/main" id="{A638322E-2B8B-114E-9A53-C98B5C3AE8D0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805238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6990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Espace réservé de l'en-tête 5">
            <a:extLst>
              <a:ext uri="{FF2B5EF4-FFF2-40B4-BE49-F238E27FC236}">
                <a16:creationId xmlns:a16="http://schemas.microsoft.com/office/drawing/2014/main" id="{BF2E7A77-6F61-3B45-B9E4-74D60DA3419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1138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269315" name="Espace réservé du pied de page 6">
            <a:extLst>
              <a:ext uri="{FF2B5EF4-FFF2-40B4-BE49-F238E27FC236}">
                <a16:creationId xmlns:a16="http://schemas.microsoft.com/office/drawing/2014/main" id="{8528195A-809D-0846-BE15-279FC4B9B9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269316" name="Rectangle 6">
            <a:extLst>
              <a:ext uri="{FF2B5EF4-FFF2-40B4-BE49-F238E27FC236}">
                <a16:creationId xmlns:a16="http://schemas.microsoft.com/office/drawing/2014/main" id="{56F1F124-9B25-E146-9613-F90D5B518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9317" name="Rectangle 7">
            <a:extLst>
              <a:ext uri="{FF2B5EF4-FFF2-40B4-BE49-F238E27FC236}">
                <a16:creationId xmlns:a16="http://schemas.microsoft.com/office/drawing/2014/main" id="{333642D3-D886-B345-99AE-22B8A14DD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</a:t>
            </a:r>
          </a:p>
          <a:p>
            <a:endParaRPr lang="fr-FR" altLang="fr-FR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346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Espace réservé de l'en-tête 5">
            <a:extLst>
              <a:ext uri="{FF2B5EF4-FFF2-40B4-BE49-F238E27FC236}">
                <a16:creationId xmlns:a16="http://schemas.microsoft.com/office/drawing/2014/main" id="{9B9D617D-46B1-3147-B9A1-34BDA800C6B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95763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181251" name="Espace réservé du pied de page 6">
            <a:extLst>
              <a:ext uri="{FF2B5EF4-FFF2-40B4-BE49-F238E27FC236}">
                <a16:creationId xmlns:a16="http://schemas.microsoft.com/office/drawing/2014/main" id="{388D4588-47A0-624E-B2B2-2822FADA5EE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181252" name="Rectangle 9">
            <a:extLst>
              <a:ext uri="{FF2B5EF4-FFF2-40B4-BE49-F238E27FC236}">
                <a16:creationId xmlns:a16="http://schemas.microsoft.com/office/drawing/2014/main" id="{4A7968C5-95C0-1F45-B557-DEC9F3B30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1253" name="Rectangle 10">
            <a:extLst>
              <a:ext uri="{FF2B5EF4-FFF2-40B4-BE49-F238E27FC236}">
                <a16:creationId xmlns:a16="http://schemas.microsoft.com/office/drawing/2014/main" id="{E2F447C2-C708-314F-80CF-D04ED1D0E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>
                <a:latin typeface="Century Gothic"/>
              </a:rPr>
              <a:t>© Perfluence 2005-2011</a:t>
            </a:r>
            <a:endParaRPr lang="en-US" altLang="fr-FR" b="1" i="1" dirty="0">
              <a:latin typeface="Century Gothic"/>
            </a:endParaRPr>
          </a:p>
          <a:p>
            <a:pPr eaLnBrk="1" hangingPunct="1"/>
            <a:endParaRPr lang="en-US" altLang="fr-FR" b="1" i="1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3600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Espace réservé de l'en-tête 5">
            <a:extLst>
              <a:ext uri="{FF2B5EF4-FFF2-40B4-BE49-F238E27FC236}">
                <a16:creationId xmlns:a16="http://schemas.microsoft.com/office/drawing/2014/main" id="{28582D9F-D5FE-5945-9C3D-5D228A8CFBDE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54488" cy="495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 err="1">
                <a:latin typeface="Century Gothic"/>
              </a:rPr>
              <a:t>Strategic</a:t>
            </a:r>
            <a:r>
              <a:rPr lang="fr-FR" altLang="fr-FR" sz="1200" dirty="0">
                <a:latin typeface="Century Gothic"/>
              </a:rPr>
              <a:t> Value Selling - Manuel </a:t>
            </a:r>
            <a:r>
              <a:rPr lang="fr-FR" altLang="fr-FR" sz="1200" dirty="0" err="1">
                <a:latin typeface="Century Gothic"/>
              </a:rPr>
              <a:t>particiipant</a:t>
            </a:r>
            <a:endParaRPr lang="fr-FR" altLang="fr-FR" sz="1200" dirty="0">
              <a:latin typeface="Century Gothic"/>
            </a:endParaRPr>
          </a:p>
        </p:txBody>
      </p:sp>
      <p:sp>
        <p:nvSpPr>
          <p:cNvPr id="218115" name="Espace réservé du pied de page 6">
            <a:extLst>
              <a:ext uri="{FF2B5EF4-FFF2-40B4-BE49-F238E27FC236}">
                <a16:creationId xmlns:a16="http://schemas.microsoft.com/office/drawing/2014/main" id="{EE547304-C4D3-9945-8809-4F7B08ED60C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26" tIns="46063" rIns="92126" bIns="46063" anchor="b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200" dirty="0">
              <a:latin typeface="Century Gothic"/>
            </a:endParaRPr>
          </a:p>
        </p:txBody>
      </p:sp>
      <p:sp>
        <p:nvSpPr>
          <p:cNvPr id="218116" name="Rectangle 6">
            <a:extLst>
              <a:ext uri="{FF2B5EF4-FFF2-40B4-BE49-F238E27FC236}">
                <a16:creationId xmlns:a16="http://schemas.microsoft.com/office/drawing/2014/main" id="{3870CB80-A192-2C4D-A1AC-09F861FA6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8117" name="Rectangle 7">
            <a:extLst>
              <a:ext uri="{FF2B5EF4-FFF2-40B4-BE49-F238E27FC236}">
                <a16:creationId xmlns:a16="http://schemas.microsoft.com/office/drawing/2014/main" id="{1F0BF32A-DD7F-D94F-AD20-41731094C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entury Gothic"/>
              </a:rPr>
              <a:t>© Perfluence 2005-2011</a:t>
            </a:r>
          </a:p>
        </p:txBody>
      </p:sp>
    </p:spTree>
    <p:extLst>
      <p:ext uri="{BB962C8B-B14F-4D97-AF65-F5344CB8AC3E}">
        <p14:creationId xmlns:p14="http://schemas.microsoft.com/office/powerpoint/2010/main" val="405562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@WebTVDemos" TargetMode="External"/><Relationship Id="rId7" Type="http://schemas.openxmlformats.org/officeDocument/2006/relationships/hyperlink" Target="https://www.instagram.com/demosformations/?hl=fr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11" Type="http://schemas.openxmlformats.org/officeDocument/2006/relationships/hyperlink" Target="https://twitter.com/Marion_Demos" TargetMode="External"/><Relationship Id="rId5" Type="http://schemas.openxmlformats.org/officeDocument/2006/relationships/hyperlink" Target="https://www.facebook.com/DemosFormations/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hyperlink" Target="https://www.linkedin.com/company/demos-group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degarde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D3EC3EF8-E019-874A-A7E1-AE10B3D9B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"/>
            <a:ext cx="12192000" cy="68569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8E2EAC-90C0-2147-BA89-E5617FC715AC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FC50D6D-68F7-8248-B428-2CADF8D0D1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76" y="5669699"/>
            <a:ext cx="1863300" cy="83172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065EACB-56F1-1B40-A43C-039512B6D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</p:spTree>
    <p:extLst>
      <p:ext uri="{BB962C8B-B14F-4D97-AF65-F5344CB8AC3E}">
        <p14:creationId xmlns:p14="http://schemas.microsoft.com/office/powerpoint/2010/main" val="233075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degarde-logo0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9F696B5-829E-884F-82C1-9F74A5341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"/>
            <a:ext cx="12192000" cy="68569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5F980E-18FA-D340-99C5-30D595CF2AE9}"/>
              </a:ext>
            </a:extLst>
          </p:cNvPr>
          <p:cNvSpPr/>
          <p:nvPr userDrawn="1"/>
        </p:nvSpPr>
        <p:spPr>
          <a:xfrm>
            <a:off x="1" y="522"/>
            <a:ext cx="1219199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E8A1ABC-7737-5B43-B88B-429B10A519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245E678-E18C-714C-BDAC-56C4142C2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028A07B-F150-2141-B49B-19A0992AC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49" y="5669699"/>
            <a:ext cx="1863300" cy="831726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B174996-C70D-0F43-A357-3048BEF8DF8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680123"/>
            <a:ext cx="0" cy="831726"/>
          </a:xfrm>
          <a:prstGeom prst="line">
            <a:avLst/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F5937B5-3899-D249-8B75-41FAB769A9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9209" y="5670217"/>
            <a:ext cx="2562041" cy="831726"/>
          </a:xfrm>
        </p:spPr>
        <p:txBody>
          <a:bodyPr anchor="ctr" anchorCtr="0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le logo client</a:t>
            </a:r>
          </a:p>
        </p:txBody>
      </p:sp>
    </p:spTree>
    <p:extLst>
      <p:ext uri="{BB962C8B-B14F-4D97-AF65-F5344CB8AC3E}">
        <p14:creationId xmlns:p14="http://schemas.microsoft.com/office/powerpoint/2010/main" val="3628142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degarde0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AFC514-0EC6-0E4E-97B0-E5BC3C9FE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"/>
            <a:ext cx="12192000" cy="68569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5E9825-752F-CA40-A4C4-7A4634FAFA63}"/>
              </a:ext>
            </a:extLst>
          </p:cNvPr>
          <p:cNvSpPr/>
          <p:nvPr userDrawn="1"/>
        </p:nvSpPr>
        <p:spPr>
          <a:xfrm>
            <a:off x="1" y="522"/>
            <a:ext cx="1219199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2F5853D-2154-E44A-B6C8-5CDA6BC417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76" y="5669699"/>
            <a:ext cx="1863300" cy="831726"/>
          </a:xfrm>
          <a:prstGeom prst="rect">
            <a:avLst/>
          </a:prstGeom>
        </p:spPr>
      </p:pic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E8A1ABC-7737-5B43-B88B-429B10A519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245E678-E18C-714C-BDAC-56C4142C2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57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degarde-logo0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AFC514-0EC6-0E4E-97B0-E5BC3C9FE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"/>
            <a:ext cx="12192000" cy="68569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5E9825-752F-CA40-A4C4-7A4634FAFA63}"/>
              </a:ext>
            </a:extLst>
          </p:cNvPr>
          <p:cNvSpPr/>
          <p:nvPr userDrawn="1"/>
        </p:nvSpPr>
        <p:spPr>
          <a:xfrm>
            <a:off x="1" y="522"/>
            <a:ext cx="1219199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E8A1ABC-7737-5B43-B88B-429B10A519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245E678-E18C-714C-BDAC-56C4142C2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028A07B-F150-2141-B49B-19A0992AC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49" y="5669699"/>
            <a:ext cx="1863300" cy="831726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B174996-C70D-0F43-A357-3048BEF8DF8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680123"/>
            <a:ext cx="0" cy="831726"/>
          </a:xfrm>
          <a:prstGeom prst="line">
            <a:avLst/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F5937B5-3899-D249-8B75-41FAB769A9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9209" y="5670217"/>
            <a:ext cx="2562041" cy="831726"/>
          </a:xfrm>
        </p:spPr>
        <p:txBody>
          <a:bodyPr anchor="ctr" anchorCtr="0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le logo client</a:t>
            </a:r>
          </a:p>
        </p:txBody>
      </p:sp>
    </p:spTree>
    <p:extLst>
      <p:ext uri="{BB962C8B-B14F-4D97-AF65-F5344CB8AC3E}">
        <p14:creationId xmlns:p14="http://schemas.microsoft.com/office/powerpoint/2010/main" val="3204753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bleu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7B066A-E1C0-5C49-8254-40F9D36198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16" name="Forme libre : forme 22">
            <a:extLst>
              <a:ext uri="{FF2B5EF4-FFF2-40B4-BE49-F238E27FC236}">
                <a16:creationId xmlns:a16="http://schemas.microsoft.com/office/drawing/2014/main" id="{18FB386A-7FEA-0345-8139-CA78C3006C1F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649CE48-8252-CF4F-9663-FC8C67879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18000"/>
            <a:ext cx="4433268" cy="594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6E5D1A5-4CAC-8746-AA95-379F98F413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74DBE62-28CF-4340-8A6D-19B45F25272F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>
            <a:extLst>
              <a:ext uri="{FF2B5EF4-FFF2-40B4-BE49-F238E27FC236}">
                <a16:creationId xmlns:a16="http://schemas.microsoft.com/office/drawing/2014/main" id="{BF8928D9-44BA-1242-9A5D-015D106A2DDA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E87046A7-6C5E-E240-AAD7-BB0EE3C9C753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1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4831D9D-9F4E-734F-A3B3-74838F4F3807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750E7F2-83F4-004D-AD67-DEABCF6C630B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9D6AD8C-182F-814C-A86F-F5663B64D87C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060EEA15-8C5D-164E-9CAA-B817588D0008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DD32A09-512B-D14E-8B13-EA22BE532B72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CF7F633-3098-C14B-9C28-8AA3A2F98762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C69B022A-2810-9244-9C36-3B5059D6AF5B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603F4E3E-4750-E344-B3C7-912FA5422A6F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Bouton d'action : Personnalisé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94AEEDD-AC5D-0A48-ABF4-9FC27B5A6F1D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516741"/>
      </p:ext>
    </p:extLst>
  </p:cSld>
  <p:clrMapOvr>
    <a:masterClrMapping/>
  </p:clrMapOvr>
  <p:transition spd="med">
    <p:push dir="u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bleu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9096780-DDE5-5E40-8296-FA64DE47C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33" name="Forme libre : forme 22">
            <a:extLst>
              <a:ext uri="{FF2B5EF4-FFF2-40B4-BE49-F238E27FC236}">
                <a16:creationId xmlns:a16="http://schemas.microsoft.com/office/drawing/2014/main" id="{CBC4F5B9-D950-944A-A7A6-0EA0FCBF302E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3AC140CA-D67D-3C4F-9ECD-314F991EF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DAAE05A-D818-3049-9276-E42E72933963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>
            <a:extLst>
              <a:ext uri="{FF2B5EF4-FFF2-40B4-BE49-F238E27FC236}">
                <a16:creationId xmlns:a16="http://schemas.microsoft.com/office/drawing/2014/main" id="{FE037254-C5A8-C844-8754-B118427A5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7" y="918000"/>
            <a:ext cx="4433269" cy="5940000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BF8928D9-44BA-1242-9A5D-015D106A2DDA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87046A7-6C5E-E240-AAD7-BB0EE3C9C753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19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4831D9D-9F4E-734F-A3B3-74838F4F3807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750E7F2-83F4-004D-AD67-DEABCF6C630B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9D6AD8C-182F-814C-A86F-F5663B64D87C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60EEA15-8C5D-164E-9CAA-B817588D0008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D328065-A34B-7347-AF56-E2E6316A5D0B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363F5ECC-D180-8945-AA63-F7A40A4ECFF5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47051593-8425-254B-8E06-138FB4ED4413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CB0FBA80-D1F3-0B4A-B4AE-B560E97CD5CC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Bouton d'action : Personnalisé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3AE993-DF3B-9345-B5FD-7A9185E1F515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62584"/>
      </p:ext>
    </p:extLst>
  </p:cSld>
  <p:clrMapOvr>
    <a:masterClrMapping/>
  </p:clrMapOvr>
  <p:transition spd="med">
    <p:push dir="u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C5AA9E0-D622-AF48-B405-81F48711A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31" name="Forme libre : forme 22">
            <a:extLst>
              <a:ext uri="{FF2B5EF4-FFF2-40B4-BE49-F238E27FC236}">
                <a16:creationId xmlns:a16="http://schemas.microsoft.com/office/drawing/2014/main" id="{BC2D60AD-8B73-B54A-8A7A-777AC5ED2597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FBAC4AE-FD57-5145-B7AB-E171C0B00D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A1CAC02-6ADB-9B45-B017-32D9EC5C4AAE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>
            <a:extLst>
              <a:ext uri="{FF2B5EF4-FFF2-40B4-BE49-F238E27FC236}">
                <a16:creationId xmlns:a16="http://schemas.microsoft.com/office/drawing/2014/main" id="{BF8928D9-44BA-1242-9A5D-015D106A2DDA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E87046A7-6C5E-E240-AAD7-BB0EE3C9C753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6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4831D9D-9F4E-734F-A3B3-74838F4F3807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750E7F2-83F4-004D-AD67-DEABCF6C630B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9D6AD8C-182F-814C-A86F-F5663B64D87C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060EEA15-8C5D-164E-9CAA-B817588D0008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0E5E7DA-812C-6B41-8344-F94D263D73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18003"/>
            <a:ext cx="4433266" cy="5939997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A372F0B-A8F9-A042-8FFA-61AA233F4ED4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619C1EB1-2B58-7942-B328-5FCE15CD3960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418E012B-D2FB-FB42-B250-E563D98EF611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292E7750-ACF1-1445-8CF2-170ABC8BCD56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Bouton d'action : Personnalisé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1C08A1-EAA6-CD40-9198-A8DC3958EDF3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613696"/>
      </p:ext>
    </p:extLst>
  </p:cSld>
  <p:clrMapOvr>
    <a:masterClrMapping/>
  </p:clrMapOvr>
  <p:transition spd="med">
    <p:push dir="u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vert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4" name="Forme libre : forme 22">
            <a:extLst>
              <a:ext uri="{FF2B5EF4-FFF2-40B4-BE49-F238E27FC236}">
                <a16:creationId xmlns:a16="http://schemas.microsoft.com/office/drawing/2014/main" id="{AA00073B-4B4B-3845-8E1B-C7FC017FA919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1BE2D07-9A70-9040-A7A1-EAABDB2FF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55F606D-9AEA-224F-92F4-0A957A609B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03C20F9-137A-0B4B-9849-1651E538D0B9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9">
            <a:extLst>
              <a:ext uri="{FF2B5EF4-FFF2-40B4-BE49-F238E27FC236}">
                <a16:creationId xmlns:a16="http://schemas.microsoft.com/office/drawing/2014/main" id="{9BF84F07-C4DF-8B46-9CAE-33C4D78651CE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3DE81ADA-6F15-8A47-B0E1-4DA6DFF88A6A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5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C82349B-E9A6-E249-9802-C0C72FDAB400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E4F5903-D647-7442-AABC-ED7B316E114A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613ECF1-2E6B-2046-A2AC-93FB70F9BB6A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6372DD73-9EC2-9042-A8CF-15D63C77C23D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5" y="917597"/>
            <a:ext cx="4433870" cy="5940806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02DD6B1-BC9D-1D45-B198-706A02C9F277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98CFF6A-C2C2-2443-ABF9-12BDE046862E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17ECF5F8-DE26-124D-99B0-21C398E76793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9E17EAA6-B2C4-2946-B68D-5FEB1ECFB62B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outon d'action : Personnalisé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8368037-FCEF-8045-A2DF-9CE4CF5C1215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209101"/>
      </p:ext>
    </p:extLst>
  </p:cSld>
  <p:clrMapOvr>
    <a:masterClrMapping/>
  </p:clrMapOvr>
  <p:transition spd="med">
    <p:push dir="u"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421405C-B032-2E44-8669-FB975AEE5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32" name="Forme libre : forme 22">
            <a:extLst>
              <a:ext uri="{FF2B5EF4-FFF2-40B4-BE49-F238E27FC236}">
                <a16:creationId xmlns:a16="http://schemas.microsoft.com/office/drawing/2014/main" id="{2CB11A41-84DF-AE4A-992D-D3B717BA946E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1A92614-6EE8-D646-9525-60B34E47E7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CE9E0050-787F-C847-A034-249F820A4D74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9">
            <a:extLst>
              <a:ext uri="{FF2B5EF4-FFF2-40B4-BE49-F238E27FC236}">
                <a16:creationId xmlns:a16="http://schemas.microsoft.com/office/drawing/2014/main" id="{3642AC2B-3930-FA47-B1A8-FACA7FEAA471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8A45A6C8-DE38-8B41-BF6C-6928705408B3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7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0E98E26-CE4D-5E40-A7F3-79A145151B15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00E532-9A41-5148-A7A8-9D327F94FFEB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58ACDA12-3072-8443-8923-317D9477C06C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6D21D576-9CB4-1C40-A6F2-E967EE3F1A00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FE1F68D-42B4-CC4F-8D80-5CF8B1F118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18003"/>
            <a:ext cx="4433267" cy="5939997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8F72D2E-B801-7D4E-80EF-4B82773C1EB4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6D017D34-F26F-C942-BD7B-4524F4910914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BB1C42B-6894-C742-8B27-84625A553CE7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1A41A9C6-D5F5-FC48-9E04-57274FD45904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Bouton d'action : Personnalisé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66AE33A-AF88-534E-87DD-AD0B3C84140C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978821"/>
      </p:ext>
    </p:extLst>
  </p:cSld>
  <p:clrMapOvr>
    <a:masterClrMapping/>
  </p:clrMapOvr>
  <p:transition spd="med">
    <p:push dir="u"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0A03B97-FD40-3643-8D85-DDD072108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26" name="Forme libre : forme 22">
            <a:extLst>
              <a:ext uri="{FF2B5EF4-FFF2-40B4-BE49-F238E27FC236}">
                <a16:creationId xmlns:a16="http://schemas.microsoft.com/office/drawing/2014/main" id="{8D4D421F-C5C8-894A-8521-598B4CED9464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14D2A27-F4B5-294D-A02F-14120EF143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EF5C57C-2461-A341-986B-E1AD0FF0A8E1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>
            <a:extLst>
              <a:ext uri="{FF2B5EF4-FFF2-40B4-BE49-F238E27FC236}">
                <a16:creationId xmlns:a16="http://schemas.microsoft.com/office/drawing/2014/main" id="{DBCC64EF-C663-8347-8B58-3663D14ADFE3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B00A20A4-07D2-AA40-B206-BA85EF053058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1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D26381E-F062-624B-85E8-3B6C11D2D859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69871A3-FF65-824A-9F7A-21960AD9EAE6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4F0BD6B-5F78-A542-A5EE-913F0CC00839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6D4D214-8FE3-8A48-BC77-0074982B0C7E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2E12510D-8C5C-D04A-B921-E2469F400E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18003"/>
            <a:ext cx="4433267" cy="5939997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DD016ED-768F-D34A-AF75-9B12199EF1C9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2E503C2-A479-634D-B7F2-49F1EC379EB4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1B36D8D-AC06-1B49-A5F6-864D4A2AB06D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0BD77B3D-CDA2-6C4A-9E0A-AE2C7CF8C852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Bouton d'action : Personnalisé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DCA42A-8007-7E42-A817-CEA557B9987E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336849"/>
      </p:ext>
    </p:extLst>
  </p:cSld>
  <p:clrMapOvr>
    <a:masterClrMapping/>
  </p:clrMapOvr>
  <p:transition spd="med">
    <p:push dir="u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C6AEB1E-E858-7B42-BACF-08E723F63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29" name="Forme libre : forme 22">
            <a:extLst>
              <a:ext uri="{FF2B5EF4-FFF2-40B4-BE49-F238E27FC236}">
                <a16:creationId xmlns:a16="http://schemas.microsoft.com/office/drawing/2014/main" id="{C9868261-404E-E24C-AE7D-38DF19D225D7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EAFD323-28E7-DE4C-ADB1-30499D58C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9B32B01-5D9D-264B-B69C-09DEEFE6CE57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9">
            <a:extLst>
              <a:ext uri="{FF2B5EF4-FFF2-40B4-BE49-F238E27FC236}">
                <a16:creationId xmlns:a16="http://schemas.microsoft.com/office/drawing/2014/main" id="{46730A3A-C307-5C47-86EF-804C095B8B73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BD930E4E-A2A3-8E46-8669-CDAF791C6EA9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4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81108C0-3D55-8F4A-8FEB-7C7E85CF0CCE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22AB8FA-1E95-614D-BB43-C714AA5316BA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1EE1778-081B-5544-A13D-2803B37D8B0B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78D1DB7-2AD9-5D40-A1FD-7AFDE6FBF7F1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8ED9BE95-F833-4647-9B54-7D1694A7FF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18003"/>
            <a:ext cx="4433266" cy="5939997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F1361F9-9F4A-2E48-8FEB-5E18FEEDAD70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2EAB3B6-2AC1-0242-BB9E-26B20ECCA24B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A9623F7-7120-0645-83D0-8B06B9F7A39E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EA3C89C2-3EE3-0F43-ACEE-2AD7023D5D0C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Bouton d'action : Personnalisé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58ADB58-52D4-9E4D-9B53-245DA2F954CF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827326"/>
      </p:ext>
    </p:extLst>
  </p:cSld>
  <p:clrMapOvr>
    <a:masterClrMapping/>
  </p:clrMapOvr>
  <p:transition spd="med">
    <p:push dir="u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degarde-logo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3B0A4440-DBD1-264B-91E5-8407F23832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"/>
            <a:ext cx="12192000" cy="685695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C5FB964-0503-D44A-A8E8-44B37832C722}"/>
              </a:ext>
            </a:extLst>
          </p:cNvPr>
          <p:cNvSpPr/>
          <p:nvPr userDrawn="1"/>
        </p:nvSpPr>
        <p:spPr>
          <a:xfrm>
            <a:off x="-43179" y="0"/>
            <a:ext cx="1223517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98EBB9-A65B-3747-8ACB-70A3388ACC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2375916-CA8E-C24D-9CA7-068F59DE1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49" y="5669699"/>
            <a:ext cx="1863300" cy="831726"/>
          </a:xfrm>
          <a:prstGeom prst="rect">
            <a:avLst/>
          </a:prstGeom>
        </p:spPr>
      </p:pic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AB9C929-53CE-2F4C-B920-6F7F48E3BD1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680123"/>
            <a:ext cx="0" cy="831726"/>
          </a:xfrm>
          <a:prstGeom prst="line">
            <a:avLst/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C5DA424-3E35-3544-B5F8-9A512C0AD9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9209" y="5670217"/>
            <a:ext cx="2562041" cy="831726"/>
          </a:xfrm>
        </p:spPr>
        <p:txBody>
          <a:bodyPr anchor="ctr" anchorCtr="0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le logo client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8FB064-141B-7A43-B0AE-E6A67B053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0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titre_beige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155A244-6666-F641-8059-9F9602F52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32" name="Forme libre : forme 22">
            <a:extLst>
              <a:ext uri="{FF2B5EF4-FFF2-40B4-BE49-F238E27FC236}">
                <a16:creationId xmlns:a16="http://schemas.microsoft.com/office/drawing/2014/main" id="{78837832-69CC-D145-8A49-E7C7D358CFDF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D6CFEBF-AD1B-2A4D-BF84-1E9BAD982D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1DE5F02-6E7A-C145-98D4-4D940A7ACD5C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9">
            <a:extLst>
              <a:ext uri="{FF2B5EF4-FFF2-40B4-BE49-F238E27FC236}">
                <a16:creationId xmlns:a16="http://schemas.microsoft.com/office/drawing/2014/main" id="{D25CD096-CE9D-624C-A792-273A60C5FA94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6230D803-D938-7241-8039-4B98297580CB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7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1ACF97-6535-C946-80EC-6A3153288DEE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43A0795-A67F-804C-8B22-1D0A5B0210FE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77DACFE-26E3-BE45-B2AE-A60E799CBA40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1B056444-238C-B14C-9529-034ED8E35824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108892C9-D655-0648-818E-08DA09FD1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8" y="929710"/>
            <a:ext cx="4424529" cy="592829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7FC6AC0-F40B-1A47-A0C5-8ECEDEE1C718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22D250F6-FD82-9E41-9481-0A9085CBBB7B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D43CF034-D1EC-DD4A-B800-229E80147FDD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D2E2131-FD25-FA49-8CB6-506B123E2E03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Bouton d'action : Personnalisé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C590751-5F90-F546-BC3A-C3F01156E6A1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077321"/>
      </p:ext>
    </p:extLst>
  </p:cSld>
  <p:clrMapOvr>
    <a:masterClrMapping/>
  </p:clrMapOvr>
  <p:transition spd="med">
    <p:push dir="u"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gris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754A17E-6187-304A-A384-D1CF46797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25" name="Forme libre : forme 22">
            <a:extLst>
              <a:ext uri="{FF2B5EF4-FFF2-40B4-BE49-F238E27FC236}">
                <a16:creationId xmlns:a16="http://schemas.microsoft.com/office/drawing/2014/main" id="{2114C0EC-87EC-4842-9722-CFCF3327D16E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D911A68-5CC5-964C-A21A-0ED47866F5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7D81403-CFAB-A746-A4AF-CBF7F52054CC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>
            <a:extLst>
              <a:ext uri="{FF2B5EF4-FFF2-40B4-BE49-F238E27FC236}">
                <a16:creationId xmlns:a16="http://schemas.microsoft.com/office/drawing/2014/main" id="{0D3371BE-12D3-9640-9803-6EBF0FA3ACF4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273FEF5-2EAC-954D-AD59-B2B2CBAD8C8D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6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D56321-894A-A642-8853-2831A8C82D4E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4E3362-CD07-1141-B69E-C079D63B42D3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610698A-6285-5C48-B75D-CD8627CED71E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F7E466C5-D976-214C-A398-2580FA35A642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23472"/>
            <a:ext cx="4429185" cy="5934528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DA3D982A-DC49-244D-BFBE-8881B109CEA5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AFA8E44-8D55-C24E-ADB3-F421C728739F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2CDD6BE6-FE6A-9C40-A86C-7EE1FD1B6D1A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C9B43200-1BD1-F44F-9F33-53A76E16EF88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outon d'action : Personnalisé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16EB9D-A55A-6548-AE4B-B645C15ECC9B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370785"/>
      </p:ext>
    </p:extLst>
  </p:cSld>
  <p:clrMapOvr>
    <a:masterClrMapping/>
  </p:clrMapOvr>
  <p:transition spd="med">
    <p:push dir="u"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lieu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754A17E-6187-304A-A384-D1CF46797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25" name="Forme libre : forme 22">
            <a:extLst>
              <a:ext uri="{FF2B5EF4-FFF2-40B4-BE49-F238E27FC236}">
                <a16:creationId xmlns:a16="http://schemas.microsoft.com/office/drawing/2014/main" id="{2114C0EC-87EC-4842-9722-CFCF3327D16E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D911A68-5CC5-964C-A21A-0ED47866F5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7D81403-CFAB-A746-A4AF-CBF7F52054CC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>
            <a:extLst>
              <a:ext uri="{FF2B5EF4-FFF2-40B4-BE49-F238E27FC236}">
                <a16:creationId xmlns:a16="http://schemas.microsoft.com/office/drawing/2014/main" id="{0D3371BE-12D3-9640-9803-6EBF0FA3ACF4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273FEF5-2EAC-954D-AD59-B2B2CBAD8C8D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6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D56321-894A-A642-8853-2831A8C82D4E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4E3362-CD07-1141-B69E-C079D63B42D3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610698A-6285-5C48-B75D-CD8627CED71E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F7E466C5-D976-214C-A398-2580FA35A642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23472"/>
            <a:ext cx="4429185" cy="5934528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4EEB6C5B-DD63-B642-A889-7F9080F452BD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FD7DB6EA-8B06-6C4D-BCDC-43626EF775BA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0ACEFB5C-D1FD-5043-84A7-ECF966663DF6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1CB29F28-83FC-8C4D-BE86-5352CB50F8B9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outon d'action : Personnalisé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382E078-7C26-C548-9C54-FD7582CF0D6D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218274"/>
      </p:ext>
    </p:extLst>
  </p:cSld>
  <p:clrMapOvr>
    <a:masterClrMapping/>
  </p:clrMapOvr>
  <p:transition spd="med">
    <p:push dir="u"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lieu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754A17E-6187-304A-A384-D1CF46797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25" name="Forme libre : forme 22">
            <a:extLst>
              <a:ext uri="{FF2B5EF4-FFF2-40B4-BE49-F238E27FC236}">
                <a16:creationId xmlns:a16="http://schemas.microsoft.com/office/drawing/2014/main" id="{2114C0EC-87EC-4842-9722-CFCF3327D16E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D911A68-5CC5-964C-A21A-0ED47866F5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7D81403-CFAB-A746-A4AF-CBF7F52054CC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>
            <a:extLst>
              <a:ext uri="{FF2B5EF4-FFF2-40B4-BE49-F238E27FC236}">
                <a16:creationId xmlns:a16="http://schemas.microsoft.com/office/drawing/2014/main" id="{0D3371BE-12D3-9640-9803-6EBF0FA3ACF4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273FEF5-2EAC-954D-AD59-B2B2CBAD8C8D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6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D56321-894A-A642-8853-2831A8C82D4E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4E3362-CD07-1141-B69E-C079D63B42D3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610698A-6285-5C48-B75D-CD8627CED71E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F7E466C5-D976-214C-A398-2580FA35A642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22666"/>
            <a:ext cx="4429785" cy="5935333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B364423A-6587-B149-804B-0BD93040A199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E2371B5E-4E7D-BD4F-99FC-785D6D3F57D9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660FA60E-3F19-2948-8D4D-8EE1371266F9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E969CFC-306E-2148-BA53-99DED106ABBE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outon d'action : Personnalisé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23D878-D6DF-C74A-B7E4-B105A60AD9B1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198762"/>
      </p:ext>
    </p:extLst>
  </p:cSld>
  <p:clrMapOvr>
    <a:masterClrMapping/>
  </p:clrMapOvr>
  <p:transition spd="med">
    <p:push dir="u"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objet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754A17E-6187-304A-A384-D1CF46797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25" name="Forme libre : forme 22">
            <a:extLst>
              <a:ext uri="{FF2B5EF4-FFF2-40B4-BE49-F238E27FC236}">
                <a16:creationId xmlns:a16="http://schemas.microsoft.com/office/drawing/2014/main" id="{2114C0EC-87EC-4842-9722-CFCF3327D16E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D911A68-5CC5-964C-A21A-0ED47866F5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7D81403-CFAB-A746-A4AF-CBF7F52054CC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>
            <a:extLst>
              <a:ext uri="{FF2B5EF4-FFF2-40B4-BE49-F238E27FC236}">
                <a16:creationId xmlns:a16="http://schemas.microsoft.com/office/drawing/2014/main" id="{0D3371BE-12D3-9640-9803-6EBF0FA3ACF4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273FEF5-2EAC-954D-AD59-B2B2CBAD8C8D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6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D56321-894A-A642-8853-2831A8C82D4E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4E3362-CD07-1141-B69E-C079D63B42D3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610698A-6285-5C48-B75D-CD8627CED71E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F7E466C5-D976-214C-A398-2580FA35A642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10B155A2-EEB8-D248-9D3A-879B5E28D3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23473"/>
            <a:ext cx="4429184" cy="5934527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A44500A-120A-0442-95B6-02C0293B8895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8CFCCB00-997C-E540-AE3F-05AE4864EFA2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7CCE1C8-99AC-EF4C-83D6-E84F97B0888B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11E99E8F-6E72-FE45-BBC0-1835A0A87E06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Bouton d'action : Personnalisé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643134-F9C8-304A-9AC8-D499F513E3C4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425113"/>
      </p:ext>
    </p:extLst>
  </p:cSld>
  <p:clrMapOvr>
    <a:masterClrMapping/>
  </p:clrMapOvr>
  <p:transition spd="med">
    <p:push dir="u"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obje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754A17E-6187-304A-A384-D1CF46797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25" name="Forme libre : forme 22">
            <a:extLst>
              <a:ext uri="{FF2B5EF4-FFF2-40B4-BE49-F238E27FC236}">
                <a16:creationId xmlns:a16="http://schemas.microsoft.com/office/drawing/2014/main" id="{2114C0EC-87EC-4842-9722-CFCF3327D16E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D911A68-5CC5-964C-A21A-0ED47866F5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7D81403-CFAB-A746-A4AF-CBF7F52054CC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>
            <a:extLst>
              <a:ext uri="{FF2B5EF4-FFF2-40B4-BE49-F238E27FC236}">
                <a16:creationId xmlns:a16="http://schemas.microsoft.com/office/drawing/2014/main" id="{0D3371BE-12D3-9640-9803-6EBF0FA3ACF4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273FEF5-2EAC-954D-AD59-B2B2CBAD8C8D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6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D56321-894A-A642-8853-2831A8C82D4E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4E3362-CD07-1141-B69E-C079D63B42D3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610698A-6285-5C48-B75D-CD8627CED71E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F7E466C5-D976-214C-A398-2580FA35A642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23473"/>
            <a:ext cx="4429785" cy="5935332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35C15082-77B9-9645-83D6-3AAE3CE6977C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E6703551-7AFC-0146-9069-416383729431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435A950E-FC0D-9B46-9AC1-6FFCDCC847DE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D9244517-1509-5D44-A4DF-3B73A4045855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outon d'action : Personnalisé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29FB6DC-5F8F-2F4D-8ADC-AEF63C62A4FB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709847"/>
      </p:ext>
    </p:extLst>
  </p:cSld>
  <p:clrMapOvr>
    <a:masterClrMapping/>
  </p:clrMapOvr>
  <p:transition spd="med">
    <p:push dir="u"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objet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754A17E-6187-304A-A384-D1CF46797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25" name="Forme libre : forme 22">
            <a:extLst>
              <a:ext uri="{FF2B5EF4-FFF2-40B4-BE49-F238E27FC236}">
                <a16:creationId xmlns:a16="http://schemas.microsoft.com/office/drawing/2014/main" id="{2114C0EC-87EC-4842-9722-CFCF3327D16E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D911A68-5CC5-964C-A21A-0ED47866F5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7D81403-CFAB-A746-A4AF-CBF7F52054CC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>
            <a:extLst>
              <a:ext uri="{FF2B5EF4-FFF2-40B4-BE49-F238E27FC236}">
                <a16:creationId xmlns:a16="http://schemas.microsoft.com/office/drawing/2014/main" id="{0D3371BE-12D3-9640-9803-6EBF0FA3ACF4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273FEF5-2EAC-954D-AD59-B2B2CBAD8C8D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6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D56321-894A-A642-8853-2831A8C82D4E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4E3362-CD07-1141-B69E-C079D63B42D3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610698A-6285-5C48-B75D-CD8627CED71E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F7E466C5-D976-214C-A398-2580FA35A642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23472"/>
            <a:ext cx="4429184" cy="5934527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85EB04C6-BC2F-D846-A175-DF4150496D3A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63B6AE7F-D80A-CD41-A9E3-33785C6DC383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427F038-BD27-804B-B11D-D5AE96D1EDF5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8D532986-5393-BA4A-BADD-05D673773D68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outon d'action : Personnalisé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C7B292-C61F-E14B-B82C-F192AED4296D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30927"/>
      </p:ext>
    </p:extLst>
  </p:cSld>
  <p:clrMapOvr>
    <a:masterClrMapping/>
  </p:clrMapOvr>
  <p:transition spd="med">
    <p:push dir="u"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objet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754A17E-6187-304A-A384-D1CF46797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25" name="Forme libre : forme 22">
            <a:extLst>
              <a:ext uri="{FF2B5EF4-FFF2-40B4-BE49-F238E27FC236}">
                <a16:creationId xmlns:a16="http://schemas.microsoft.com/office/drawing/2014/main" id="{2114C0EC-87EC-4842-9722-CFCF3327D16E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D911A68-5CC5-964C-A21A-0ED47866F5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7D81403-CFAB-A746-A4AF-CBF7F52054CC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>
            <a:extLst>
              <a:ext uri="{FF2B5EF4-FFF2-40B4-BE49-F238E27FC236}">
                <a16:creationId xmlns:a16="http://schemas.microsoft.com/office/drawing/2014/main" id="{0D3371BE-12D3-9640-9803-6EBF0FA3ACF4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273FEF5-2EAC-954D-AD59-B2B2CBAD8C8D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6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D56321-894A-A642-8853-2831A8C82D4E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4E3362-CD07-1141-B69E-C079D63B42D3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610698A-6285-5C48-B75D-CD8627CED71E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F7E466C5-D976-214C-A398-2580FA35A642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23472"/>
            <a:ext cx="4429185" cy="5934528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C146CEE0-592D-D64A-8FDD-88494307EE11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45363F5A-CC4C-264F-BAF5-B428C7027888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1CBC21E5-9FED-5349-B825-0E96C33B5C82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F14E109-1E49-AC4B-9355-43A67D9DAC48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outon d'action : Personnalisé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7BE7DC8-A982-E84A-A276-4F7DB8FAF186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030183"/>
      </p:ext>
    </p:extLst>
  </p:cSld>
  <p:clrMapOvr>
    <a:masterClrMapping/>
  </p:clrMapOvr>
  <p:transition spd="med">
    <p:push dir="u"/>
  </p:transition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titre_objet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0" y="5090984"/>
            <a:ext cx="12192000" cy="1767821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754A17E-6187-304A-A384-D1CF46797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67727"/>
            <a:ext cx="992709" cy="229328"/>
          </a:xfrm>
          <a:prstGeom prst="rect">
            <a:avLst/>
          </a:prstGeom>
        </p:spPr>
      </p:pic>
      <p:sp>
        <p:nvSpPr>
          <p:cNvPr id="25" name="Forme libre : forme 22">
            <a:extLst>
              <a:ext uri="{FF2B5EF4-FFF2-40B4-BE49-F238E27FC236}">
                <a16:creationId xmlns:a16="http://schemas.microsoft.com/office/drawing/2014/main" id="{2114C0EC-87EC-4842-9722-CFCF3327D16E}"/>
              </a:ext>
            </a:extLst>
          </p:cNvPr>
          <p:cNvSpPr/>
          <p:nvPr userDrawn="1"/>
        </p:nvSpPr>
        <p:spPr>
          <a:xfrm>
            <a:off x="0" y="1764697"/>
            <a:ext cx="1138687" cy="5093303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D911A68-5CC5-964C-A21A-0ED47866F5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7D81403-CFAB-A746-A4AF-CBF7F52054CC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>
            <a:extLst>
              <a:ext uri="{FF2B5EF4-FFF2-40B4-BE49-F238E27FC236}">
                <a16:creationId xmlns:a16="http://schemas.microsoft.com/office/drawing/2014/main" id="{0D3371BE-12D3-9640-9803-6EBF0FA3ACF4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273FEF5-2EAC-954D-AD59-B2B2CBAD8C8D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6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1D56321-894A-A642-8853-2831A8C82D4E}"/>
              </a:ext>
            </a:extLst>
          </p:cNvPr>
          <p:cNvSpPr/>
          <p:nvPr userDrawn="1"/>
        </p:nvSpPr>
        <p:spPr>
          <a:xfrm>
            <a:off x="11603520" y="6410105"/>
            <a:ext cx="355600" cy="35401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4E3362-CD07-1141-B69E-C079D63B42D3}"/>
              </a:ext>
            </a:extLst>
          </p:cNvPr>
          <p:cNvSpPr/>
          <p:nvPr userDrawn="1"/>
        </p:nvSpPr>
        <p:spPr>
          <a:xfrm>
            <a:off x="10848998" y="6408517"/>
            <a:ext cx="354013" cy="355600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610698A-6285-5C48-B75D-CD8627CED71E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F7E466C5-D976-214C-A398-2580FA35A642}"/>
              </a:ext>
            </a:extLst>
          </p:cNvPr>
          <p:cNvSpPr txBox="1">
            <a:spLocks/>
          </p:cNvSpPr>
          <p:nvPr userDrawn="1"/>
        </p:nvSpPr>
        <p:spPr>
          <a:xfrm>
            <a:off x="11222932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0203" y="2686047"/>
            <a:ext cx="5897431" cy="461665"/>
          </a:xfrm>
        </p:spPr>
        <p:txBody>
          <a:bodyPr wrap="square" anchor="b" anchorCtr="0">
            <a:spAutoFit/>
          </a:bodyPr>
          <a:lstStyle>
            <a:lvl1pPr algn="l" defTabSz="800100">
              <a:lnSpc>
                <a:spcPts val="3600"/>
              </a:lnSpc>
              <a:tabLst>
                <a:tab pos="990600" algn="l"/>
              </a:tabLst>
              <a:defRPr sz="3200" b="0" spc="-50" baseline="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2pPr>
            <a:lvl3pPr marL="542925" indent="-276225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3pPr>
            <a:lvl4pPr marL="714375" indent="-17145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4pPr>
            <a:lvl5pPr marL="714375" indent="0" algn="ctr" defTabSz="800100">
              <a:tabLst>
                <a:tab pos="990600" algn="l"/>
              </a:tabLst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584831" y="3201567"/>
            <a:ext cx="5882804" cy="246221"/>
          </a:xfrm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600" b="0" i="0" kern="1200" spc="0" baseline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lang="en-US" sz="2800" b="0" i="0" kern="1200" spc="-150" baseline="0" smtClean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lang="en-GB" sz="2800" b="0" i="0" kern="1200" spc="-150" baseline="0">
                <a:solidFill>
                  <a:schemeClr val="bg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922666"/>
            <a:ext cx="4429786" cy="593533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84CBC04F-5DEF-354B-863F-0DA0065274BA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70C7A37B-7B0C-DD44-B9C9-B4713A1747B6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1007CC2-2837-5242-BF09-7DFEF1C2136A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81E014E-0393-594C-86D2-705FA4DB4F9E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outon d'action : Personnalisé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5026ACD-D597-F34A-AEFF-B55E32D7EF11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88891"/>
      </p:ext>
    </p:extLst>
  </p:cSld>
  <p:clrMapOvr>
    <a:masterClrMapping/>
  </p:clrMapOvr>
  <p:transition spd="med">
    <p:push dir="u"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82F7F-9895-DA45-B0BB-9531BB9E469A}"/>
              </a:ext>
            </a:extLst>
          </p:cNvPr>
          <p:cNvSpPr/>
          <p:nvPr userDrawn="1"/>
        </p:nvSpPr>
        <p:spPr>
          <a:xfrm>
            <a:off x="741600" y="1607418"/>
            <a:ext cx="10727124" cy="43217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13576" y="1932317"/>
            <a:ext cx="10031240" cy="3735152"/>
          </a:xfrm>
        </p:spPr>
        <p:txBody>
          <a:bodyPr numCol="2" spcCol="540000"/>
          <a:lstStyle>
            <a:lvl3pPr>
              <a:defRPr sz="1200"/>
            </a:lvl3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39D8B-7227-1B4D-B964-0DA4D38F345F}"/>
              </a:ext>
            </a:extLst>
          </p:cNvPr>
          <p:cNvSpPr/>
          <p:nvPr userDrawn="1"/>
        </p:nvSpPr>
        <p:spPr>
          <a:xfrm>
            <a:off x="10250906" y="6323798"/>
            <a:ext cx="558265" cy="534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78212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degarde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DB785E90-E395-FF46-9400-449BF6FE1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9" y="0"/>
            <a:ext cx="12192000" cy="68569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64311D-91A9-C94E-AFCE-BAF8309CF4B5}"/>
              </a:ext>
            </a:extLst>
          </p:cNvPr>
          <p:cNvSpPr/>
          <p:nvPr userDrawn="1"/>
        </p:nvSpPr>
        <p:spPr>
          <a:xfrm>
            <a:off x="1" y="-1045"/>
            <a:ext cx="1219199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22C7091-72EF-6A4E-B2D0-516F89317E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76" y="5669699"/>
            <a:ext cx="1863300" cy="831726"/>
          </a:xfrm>
          <a:prstGeom prst="rect">
            <a:avLst/>
          </a:prstGeom>
        </p:spPr>
      </p:pic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E2204AE-0B54-7F42-83FA-C12D122C1D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30E15E-9AE1-4941-834B-E591D5792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41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1600" y="1620000"/>
            <a:ext cx="10728324" cy="4500000"/>
          </a:xfrm>
        </p:spPr>
        <p:txBody>
          <a:bodyPr/>
          <a:lstStyle>
            <a:lvl3pPr>
              <a:defRPr sz="1200"/>
            </a:lvl3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87098"/>
      </p:ext>
    </p:extLst>
  </p:cSld>
  <p:clrMapOvr>
    <a:masterClrMapping/>
  </p:clrMapOvr>
  <p:transition spd="med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C53901-4B1D-5844-A6A2-2839FD07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F3C5FB-CEC8-F945-8346-C99798C828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1600" y="1620000"/>
            <a:ext cx="10727124" cy="4500000"/>
          </a:xfrm>
        </p:spPr>
        <p:txBody>
          <a:bodyPr numCol="2" spcCol="360000"/>
          <a:lstStyle>
            <a:lvl2pPr>
              <a:lnSpc>
                <a:spcPts val="1700"/>
              </a:lnSpc>
              <a:defRPr sz="1350"/>
            </a:lvl2pPr>
            <a:lvl3pPr>
              <a:defRPr sz="1200"/>
            </a:lvl3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60014"/>
      </p:ext>
    </p:extLst>
  </p:cSld>
  <p:clrMapOvr>
    <a:masterClrMapping/>
  </p:clrMapOvr>
  <p:transition spd="med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1600" y="1620000"/>
            <a:ext cx="10727124" cy="4500000"/>
          </a:xfrm>
        </p:spPr>
        <p:txBody>
          <a:bodyPr numCol="3" spcCol="360000"/>
          <a:lstStyle>
            <a:lvl3pPr>
              <a:defRPr sz="1200"/>
            </a:lvl3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5FB851-E1DF-D04B-AD92-74B07DE8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093681"/>
      </p:ext>
    </p:extLst>
  </p:cSld>
  <p:clrMapOvr>
    <a:masterClrMapping/>
  </p:clrMapOvr>
  <p:transition spd="med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C825E8D-CB6E-2007-E5C2-45049B1E8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3033" y="1620000"/>
            <a:ext cx="3686894" cy="4508500"/>
          </a:xfrm>
          <a:solidFill>
            <a:schemeClr val="bg1">
              <a:lumMod val="95000"/>
            </a:schemeClr>
          </a:solidFill>
        </p:spPr>
        <p:txBody>
          <a:bodyPr vert="horz" lIns="432000" tIns="396000" rIns="432000" bIns="396000" rtlCol="0" anchor="t" anchorCtr="0">
            <a:noAutofit/>
          </a:bodyPr>
          <a:lstStyle>
            <a:lvl1pPr>
              <a:lnSpc>
                <a:spcPct val="150000"/>
              </a:lnSpc>
              <a:defRPr lang="en-US" sz="13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ts val="2000"/>
              </a:lnSpc>
              <a:buClrTx/>
              <a:buSzTx/>
              <a:tabLst/>
            </a:pPr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945BB5-0A92-8A41-8150-96D6ADD0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0" y="728796"/>
            <a:ext cx="10728326" cy="664797"/>
          </a:xfrm>
        </p:spPr>
        <p:txBody>
          <a:bodyPr/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2600" b="0" kern="1200" spc="-5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D2C7BE-F3A9-4A49-8080-6761449262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600" y="1620000"/>
            <a:ext cx="6701192" cy="45085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21154"/>
      </p:ext>
    </p:extLst>
  </p:cSld>
  <p:clrMapOvr>
    <a:masterClrMapping/>
  </p:clrMapOvr>
  <p:transition spd="med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contenus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97D3A826-3B1B-52C5-3CBA-B19B576D950F}"/>
              </a:ext>
            </a:extLst>
          </p:cNvPr>
          <p:cNvSpPr/>
          <p:nvPr userDrawn="1"/>
        </p:nvSpPr>
        <p:spPr>
          <a:xfrm>
            <a:off x="1406769" y="2164139"/>
            <a:ext cx="2646484" cy="870439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E8D82E2F-6B13-B28C-2448-0FBE01251CEA}"/>
              </a:ext>
            </a:extLst>
          </p:cNvPr>
          <p:cNvSpPr/>
          <p:nvPr userDrawn="1"/>
        </p:nvSpPr>
        <p:spPr>
          <a:xfrm>
            <a:off x="5115106" y="2164140"/>
            <a:ext cx="2646484" cy="870439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9913248E-B9D7-99C6-A39B-EC30F5E93D54}"/>
              </a:ext>
            </a:extLst>
          </p:cNvPr>
          <p:cNvSpPr/>
          <p:nvPr userDrawn="1"/>
        </p:nvSpPr>
        <p:spPr>
          <a:xfrm>
            <a:off x="8823443" y="2164140"/>
            <a:ext cx="2646484" cy="870439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DC2D1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FBE3AB9-354D-A009-23B8-815F1E1D81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1600" y="1601433"/>
            <a:ext cx="3100638" cy="1336431"/>
          </a:xfrm>
          <a:solidFill>
            <a:schemeClr val="bg1"/>
          </a:solidFill>
        </p:spPr>
        <p:txBody>
          <a:bodyPr/>
          <a:lstStyle>
            <a:lvl1pPr>
              <a:defRPr lang="en-US" sz="1200" b="0" i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ajoutez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photo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5BE957-BD96-F74A-90D0-B48EE2C7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0" y="728796"/>
            <a:ext cx="10728326" cy="664797"/>
          </a:xfrm>
        </p:spPr>
        <p:txBody>
          <a:bodyPr/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2600" b="0" kern="1200" spc="-5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CEF582A-FAA3-1245-983F-1D09F32481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600" y="3179134"/>
            <a:ext cx="3311653" cy="294936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FCBCAA7-7AE8-8841-82CD-1E2CC631F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9937" y="3179134"/>
            <a:ext cx="3311653" cy="294936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573D82F-0080-3B46-86FC-0EFAE3357F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58273" y="3179134"/>
            <a:ext cx="3311653" cy="294936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E350F4F-2A13-2E4A-B87A-12F13B7BA69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49937" y="1601433"/>
            <a:ext cx="3100638" cy="1336431"/>
          </a:xfrm>
          <a:solidFill>
            <a:schemeClr val="bg1"/>
          </a:solidFill>
        </p:spPr>
        <p:txBody>
          <a:bodyPr/>
          <a:lstStyle>
            <a:lvl1pPr>
              <a:defRPr lang="en-US" sz="1200" b="0" i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ajoutez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photo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82E999A-E549-294C-AA27-FE19836E05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58273" y="1601433"/>
            <a:ext cx="3100638" cy="1336431"/>
          </a:xfrm>
          <a:solidFill>
            <a:schemeClr val="bg1"/>
          </a:solidFill>
        </p:spPr>
        <p:txBody>
          <a:bodyPr/>
          <a:lstStyle>
            <a:lvl1pPr>
              <a:defRPr lang="en-US" sz="1200" b="0" i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ajoutez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photo</a:t>
            </a:r>
          </a:p>
        </p:txBody>
      </p:sp>
    </p:spTree>
    <p:extLst>
      <p:ext uri="{BB962C8B-B14F-4D97-AF65-F5344CB8AC3E}">
        <p14:creationId xmlns:p14="http://schemas.microsoft.com/office/powerpoint/2010/main" val="1257197439"/>
      </p:ext>
    </p:extLst>
  </p:cSld>
  <p:clrMapOvr>
    <a:masterClrMapping/>
  </p:clrMapOvr>
  <p:transition spd="med">
    <p:push dir="u"/>
  </p:transition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hoto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28796"/>
            <a:ext cx="10728326" cy="664797"/>
          </a:xfrm>
        </p:spPr>
        <p:txBody>
          <a:bodyPr/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2600" b="0" kern="1200" spc="-5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986130" y="1620000"/>
            <a:ext cx="5486733" cy="45085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Forme libre : forme 2">
            <a:extLst>
              <a:ext uri="{FF2B5EF4-FFF2-40B4-BE49-F238E27FC236}">
                <a16:creationId xmlns:a16="http://schemas.microsoft.com/office/drawing/2014/main" id="{1A7232BA-7214-D84C-BEB1-57B47B6F6160}"/>
              </a:ext>
            </a:extLst>
          </p:cNvPr>
          <p:cNvSpPr/>
          <p:nvPr userDrawn="1"/>
        </p:nvSpPr>
        <p:spPr>
          <a:xfrm>
            <a:off x="0" y="2495535"/>
            <a:ext cx="3600000" cy="3060000"/>
          </a:xfrm>
          <a:custGeom>
            <a:avLst/>
            <a:gdLst>
              <a:gd name="connsiteX0" fmla="*/ 0 w 264284"/>
              <a:gd name="connsiteY0" fmla="*/ 0 h 529259"/>
              <a:gd name="connsiteX1" fmla="*/ 264285 w 264284"/>
              <a:gd name="connsiteY1" fmla="*/ 0 h 529259"/>
              <a:gd name="connsiteX2" fmla="*/ 264285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5" y="0"/>
                </a:lnTo>
                <a:lnTo>
                  <a:pt x="264285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A0C9BC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fr-FR" sz="100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B0EF72C-F55F-8643-B5AA-B73FFDD582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600" y="2320560"/>
            <a:ext cx="4860000" cy="3060000"/>
          </a:xfrm>
          <a:solidFill>
            <a:schemeClr val="bg1"/>
          </a:solidFill>
        </p:spPr>
        <p:txBody>
          <a:bodyPr/>
          <a:lstStyle>
            <a:lvl1pPr>
              <a:defRPr lang="en-US" sz="1400" b="0" i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ajoutez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photo</a:t>
            </a:r>
          </a:p>
        </p:txBody>
      </p:sp>
    </p:spTree>
    <p:extLst>
      <p:ext uri="{BB962C8B-B14F-4D97-AF65-F5344CB8AC3E}">
        <p14:creationId xmlns:p14="http://schemas.microsoft.com/office/powerpoint/2010/main" val="3889712907"/>
      </p:ext>
    </p:extLst>
  </p:cSld>
  <p:clrMapOvr>
    <a:masterClrMapping/>
  </p:clrMapOvr>
  <p:transition spd="med">
    <p:push dir="u"/>
  </p:transition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text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1600" y="1620800"/>
            <a:ext cx="5489079" cy="4497022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28796"/>
            <a:ext cx="10728326" cy="664797"/>
          </a:xfrm>
        </p:spPr>
        <p:txBody>
          <a:bodyPr/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2600" b="0" kern="1200" spc="-5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6" name="Forme libre : forme 2">
            <a:extLst>
              <a:ext uri="{FF2B5EF4-FFF2-40B4-BE49-F238E27FC236}">
                <a16:creationId xmlns:a16="http://schemas.microsoft.com/office/drawing/2014/main" id="{D4F77407-BBDF-C943-BAA8-E09A5776446B}"/>
              </a:ext>
            </a:extLst>
          </p:cNvPr>
          <p:cNvSpPr/>
          <p:nvPr userDrawn="1"/>
        </p:nvSpPr>
        <p:spPr>
          <a:xfrm>
            <a:off x="8592000" y="2142916"/>
            <a:ext cx="3600000" cy="3060000"/>
          </a:xfrm>
          <a:custGeom>
            <a:avLst/>
            <a:gdLst>
              <a:gd name="connsiteX0" fmla="*/ 0 w 264284"/>
              <a:gd name="connsiteY0" fmla="*/ 0 h 529259"/>
              <a:gd name="connsiteX1" fmla="*/ 264285 w 264284"/>
              <a:gd name="connsiteY1" fmla="*/ 0 h 529259"/>
              <a:gd name="connsiteX2" fmla="*/ 264285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5" y="0"/>
                </a:lnTo>
                <a:lnTo>
                  <a:pt x="264285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F8E4E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951FA59-8413-8E49-B3A2-CF6EAFDA6F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09926" y="2320560"/>
            <a:ext cx="4860000" cy="3060000"/>
          </a:xfrm>
          <a:solidFill>
            <a:schemeClr val="bg1"/>
          </a:solidFill>
        </p:spPr>
        <p:txBody>
          <a:bodyPr/>
          <a:lstStyle>
            <a:lvl1pPr>
              <a:defRPr lang="en-US" sz="1400" b="0" i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ajoutez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photo</a:t>
            </a:r>
          </a:p>
        </p:txBody>
      </p:sp>
    </p:spTree>
    <p:extLst>
      <p:ext uri="{BB962C8B-B14F-4D97-AF65-F5344CB8AC3E}">
        <p14:creationId xmlns:p14="http://schemas.microsoft.com/office/powerpoint/2010/main" val="3723871356"/>
      </p:ext>
    </p:extLst>
  </p:cSld>
  <p:clrMapOvr>
    <a:masterClrMapping/>
  </p:clrMapOvr>
  <p:transition spd="med">
    <p:push dir="u"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28796"/>
            <a:ext cx="10728326" cy="664797"/>
          </a:xfrm>
        </p:spPr>
        <p:txBody>
          <a:bodyPr/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2600" b="0" kern="1200" spc="-5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41600" y="1620000"/>
            <a:ext cx="5059364" cy="450727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ajoutez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32551" y="1620000"/>
            <a:ext cx="5040312" cy="45085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0130"/>
      </p:ext>
    </p:extLst>
  </p:cSld>
  <p:clrMapOvr>
    <a:masterClrMapping/>
  </p:clrMapOvr>
  <p:transition spd="med">
    <p:push dir="u"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438900" y="1620000"/>
            <a:ext cx="5031542" cy="44958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ajoutez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1600" y="1620800"/>
            <a:ext cx="5057256" cy="4497022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28796"/>
            <a:ext cx="10728326" cy="664797"/>
          </a:xfrm>
        </p:spPr>
        <p:txBody>
          <a:bodyPr/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2600" b="0" kern="1200" spc="-5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740653"/>
      </p:ext>
    </p:extLst>
  </p:cSld>
  <p:clrMapOvr>
    <a:masterClrMapping/>
  </p:clrMapOvr>
  <p:transition spd="med">
    <p:push dir="u"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3898" y="1620000"/>
            <a:ext cx="6866025" cy="4500000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insérez</a:t>
            </a:r>
            <a:r>
              <a:rPr lang="en-US" dirty="0"/>
              <a:t> un SmartArt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DE5D32-8B25-654C-B477-DE689A09D7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1601" y="1620800"/>
            <a:ext cx="3075488" cy="4497022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71210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degarde-logo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A8D1C2BA-C4F8-C246-935A-4C43F3E0B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9" y="0"/>
            <a:ext cx="12192000" cy="685695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9A9169-F749-6442-BF1B-16587ECCC26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2306898-65E3-D74F-9B93-C5D18FF797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50902C9C-6022-474A-982A-3838267FC1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49" y="5669699"/>
            <a:ext cx="1863300" cy="831726"/>
          </a:xfrm>
          <a:prstGeom prst="rect">
            <a:avLst/>
          </a:prstGeom>
        </p:spPr>
      </p:pic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313F182B-0288-1C4D-9B28-C26988C2435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680123"/>
            <a:ext cx="0" cy="831726"/>
          </a:xfrm>
          <a:prstGeom prst="line">
            <a:avLst/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D98D12C-ED97-4F40-9E73-5876028B9D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9209" y="5670217"/>
            <a:ext cx="2562041" cy="831726"/>
          </a:xfrm>
        </p:spPr>
        <p:txBody>
          <a:bodyPr anchor="ctr" anchorCtr="0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le logo client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1D748B-6275-4C4D-B126-F6D619F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7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4 colonnes avec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D0479F-1B72-3F41-B4DC-722506A5C4F9}"/>
              </a:ext>
            </a:extLst>
          </p:cNvPr>
          <p:cNvSpPr/>
          <p:nvPr userDrawn="1"/>
        </p:nvSpPr>
        <p:spPr>
          <a:xfrm>
            <a:off x="741598" y="1620801"/>
            <a:ext cx="25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8DE5D32-8B25-654C-B477-DE689A09D7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2070" y="2893130"/>
            <a:ext cx="2098307" cy="2520000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</a:defRPr>
            </a:lvl1pPr>
            <a:lvl2pPr algn="ctr">
              <a:defRPr>
                <a:latin typeface="Arial" panose="020B0604020202020204" pitchFamily="34" charset="0"/>
              </a:defRPr>
            </a:lvl2pPr>
            <a:lvl3pPr algn="ctr">
              <a:defRPr>
                <a:latin typeface="Arial" panose="020B0604020202020204" pitchFamily="34" charset="0"/>
              </a:defRPr>
            </a:lvl3pPr>
            <a:lvl4pPr algn="ctr">
              <a:defRPr>
                <a:latin typeface="Arial" panose="020B0604020202020204" pitchFamily="34" charset="0"/>
              </a:defRPr>
            </a:lvl4pPr>
            <a:lvl5pPr algn="ctr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E38C35-62FE-424A-8D2C-935E8BC2BBB0}"/>
              </a:ext>
            </a:extLst>
          </p:cNvPr>
          <p:cNvSpPr/>
          <p:nvPr userDrawn="1"/>
        </p:nvSpPr>
        <p:spPr>
          <a:xfrm>
            <a:off x="3482070" y="1620801"/>
            <a:ext cx="25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7C4F6F-A27D-A348-BA69-CAB53179B846}"/>
              </a:ext>
            </a:extLst>
          </p:cNvPr>
          <p:cNvSpPr/>
          <p:nvPr userDrawn="1"/>
        </p:nvSpPr>
        <p:spPr>
          <a:xfrm>
            <a:off x="6208252" y="1620801"/>
            <a:ext cx="25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02ADDBA-DADE-5647-A9FA-B80A98F3A4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8724" y="2893130"/>
            <a:ext cx="2098307" cy="2520000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</a:defRPr>
            </a:lvl1pPr>
            <a:lvl2pPr algn="ctr">
              <a:defRPr>
                <a:latin typeface="Arial" panose="020B0604020202020204" pitchFamily="34" charset="0"/>
              </a:defRPr>
            </a:lvl2pPr>
            <a:lvl3pPr algn="ctr">
              <a:defRPr>
                <a:latin typeface="Arial" panose="020B0604020202020204" pitchFamily="34" charset="0"/>
              </a:defRPr>
            </a:lvl3pPr>
            <a:lvl4pPr algn="ctr">
              <a:defRPr>
                <a:latin typeface="Arial" panose="020B0604020202020204" pitchFamily="34" charset="0"/>
              </a:defRPr>
            </a:lvl4pPr>
            <a:lvl5pPr algn="ctr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0836C4-6699-9B4F-B412-3AE91057207C}"/>
              </a:ext>
            </a:extLst>
          </p:cNvPr>
          <p:cNvSpPr/>
          <p:nvPr userDrawn="1"/>
        </p:nvSpPr>
        <p:spPr>
          <a:xfrm>
            <a:off x="8948724" y="1620801"/>
            <a:ext cx="25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1DA5FD9-2979-9549-B936-D716FBF98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9196" y="2893130"/>
            <a:ext cx="2098307" cy="2520000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</a:defRPr>
            </a:lvl1pPr>
            <a:lvl2pPr algn="ctr">
              <a:defRPr>
                <a:latin typeface="Arial" panose="020B0604020202020204" pitchFamily="34" charset="0"/>
              </a:defRPr>
            </a:lvl2pPr>
            <a:lvl3pPr algn="ctr">
              <a:defRPr>
                <a:latin typeface="Arial" panose="020B0604020202020204" pitchFamily="34" charset="0"/>
              </a:defRPr>
            </a:lvl3pPr>
            <a:lvl4pPr algn="ctr">
              <a:defRPr>
                <a:latin typeface="Arial" panose="020B0604020202020204" pitchFamily="34" charset="0"/>
              </a:defRPr>
            </a:lvl4pPr>
            <a:lvl5pPr algn="ctr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623A955-572C-7C44-A22D-3919A2C938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91915" y="2892379"/>
            <a:ext cx="2098307" cy="2520000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</a:defRPr>
            </a:lvl1pPr>
            <a:lvl2pPr algn="ctr">
              <a:defRPr>
                <a:latin typeface="Arial" panose="020B0604020202020204" pitchFamily="34" charset="0"/>
              </a:defRPr>
            </a:lvl2pPr>
            <a:lvl3pPr algn="ctr">
              <a:defRPr>
                <a:latin typeface="Arial" panose="020B0604020202020204" pitchFamily="34" charset="0"/>
              </a:defRPr>
            </a:lvl3pPr>
            <a:lvl4pPr algn="ctr">
              <a:defRPr>
                <a:latin typeface="Arial" panose="020B0604020202020204" pitchFamily="34" charset="0"/>
              </a:defRPr>
            </a:lvl4pPr>
            <a:lvl5pPr algn="ctr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1F5FCAD-9E09-8047-8B31-FC57907760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1598" y="1806966"/>
            <a:ext cx="1080000" cy="900000"/>
          </a:xfrm>
        </p:spPr>
        <p:txBody>
          <a:bodyPr anchor="ctr" anchorCtr="0"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collez</a:t>
            </a:r>
            <a:r>
              <a:rPr lang="en-US" dirty="0"/>
              <a:t> un </a:t>
            </a:r>
            <a:r>
              <a:rPr lang="en-US" dirty="0" err="1"/>
              <a:t>picto</a:t>
            </a:r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03D7C6F-30B9-514C-99C8-B532ECA95B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201068" y="1806590"/>
            <a:ext cx="1080000" cy="900000"/>
          </a:xfrm>
        </p:spPr>
        <p:txBody>
          <a:bodyPr anchor="ctr" anchorCtr="0"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collez</a:t>
            </a:r>
            <a:r>
              <a:rPr lang="en-US" dirty="0"/>
              <a:t> un </a:t>
            </a:r>
            <a:r>
              <a:rPr lang="en-US" dirty="0" err="1"/>
              <a:t>picto</a:t>
            </a:r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F32BE4A-6E37-5B45-96A9-5EB0EA73B0BC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928252" y="1806590"/>
            <a:ext cx="1080000" cy="900000"/>
          </a:xfrm>
        </p:spPr>
        <p:txBody>
          <a:bodyPr anchor="ctr" anchorCtr="0"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collez</a:t>
            </a:r>
            <a:r>
              <a:rPr lang="en-US" dirty="0"/>
              <a:t> un </a:t>
            </a:r>
            <a:r>
              <a:rPr lang="en-US" dirty="0" err="1"/>
              <a:t>picto</a:t>
            </a:r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D8C7D17D-35FF-F14F-B8DB-CCBCDF115A7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9668724" y="1806590"/>
            <a:ext cx="1080000" cy="900000"/>
          </a:xfrm>
        </p:spPr>
        <p:txBody>
          <a:bodyPr anchor="ctr" anchorCtr="0"/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collez</a:t>
            </a:r>
            <a:r>
              <a:rPr lang="en-US" dirty="0"/>
              <a:t> un </a:t>
            </a:r>
            <a:r>
              <a:rPr lang="en-US" dirty="0" err="1"/>
              <a:t>picto</a:t>
            </a:r>
            <a:endParaRPr lang="en-US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F4F63BD4-2934-584C-BE9A-DD1801BEB9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61599" y="5726582"/>
            <a:ext cx="9287126" cy="485682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39833"/>
      </p:ext>
    </p:extLst>
  </p:cSld>
  <p:clrMapOvr>
    <a:masterClrMapping/>
  </p:clrMapOvr>
  <p:transition spd="med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projet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740510" y="1506895"/>
            <a:ext cx="4954612" cy="10276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920"/>
              </a:lnSpc>
              <a:buNone/>
              <a:defRPr sz="16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8"/>
          <p:cNvSpPr>
            <a:spLocks noGrp="1"/>
          </p:cNvSpPr>
          <p:nvPr>
            <p:ph sz="quarter" idx="25" hasCustomPrompt="1"/>
          </p:nvPr>
        </p:nvSpPr>
        <p:spPr>
          <a:xfrm>
            <a:off x="6283917" y="1506895"/>
            <a:ext cx="5183717" cy="287238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600" b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26"/>
          </p:nvPr>
        </p:nvSpPr>
        <p:spPr>
          <a:xfrm>
            <a:off x="6204405" y="1853865"/>
            <a:ext cx="5262204" cy="1910083"/>
          </a:xfrm>
          <a:noFill/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0" indent="-216000" algn="l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contenu 8"/>
          <p:cNvSpPr>
            <a:spLocks noGrp="1"/>
          </p:cNvSpPr>
          <p:nvPr>
            <p:ph sz="quarter" idx="27" hasCustomPrompt="1"/>
          </p:nvPr>
        </p:nvSpPr>
        <p:spPr>
          <a:xfrm>
            <a:off x="6282892" y="3917006"/>
            <a:ext cx="5183717" cy="287238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600" b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28"/>
          </p:nvPr>
        </p:nvSpPr>
        <p:spPr>
          <a:xfrm>
            <a:off x="6203380" y="4263976"/>
            <a:ext cx="5262204" cy="1838651"/>
          </a:xfrm>
          <a:noFill/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0" indent="-216000" algn="l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659453"/>
            <a:ext cx="5699991" cy="3517204"/>
          </a:xfrm>
          <a:prstGeom prst="rect">
            <a:avLst/>
          </a:prstGeom>
        </p:spPr>
      </p:pic>
      <p:sp>
        <p:nvSpPr>
          <p:cNvPr id="10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869356" y="2891554"/>
            <a:ext cx="4689116" cy="2928086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B3017-0246-B84F-B5EC-8C4CA79E5A20}"/>
              </a:ext>
            </a:extLst>
          </p:cNvPr>
          <p:cNvSpPr/>
          <p:nvPr userDrawn="1"/>
        </p:nvSpPr>
        <p:spPr>
          <a:xfrm>
            <a:off x="368300" y="6102627"/>
            <a:ext cx="5712273" cy="16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33949"/>
      </p:ext>
    </p:extLst>
  </p:cSld>
  <p:clrMapOvr>
    <a:masterClrMapping/>
  </p:clrMapOvr>
  <p:transition spd="med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projet tab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740510" y="1506895"/>
            <a:ext cx="4954612" cy="10276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920"/>
              </a:lnSpc>
              <a:buNone/>
              <a:defRPr sz="16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8"/>
          <p:cNvSpPr>
            <a:spLocks noGrp="1"/>
          </p:cNvSpPr>
          <p:nvPr>
            <p:ph sz="quarter" idx="25" hasCustomPrompt="1"/>
          </p:nvPr>
        </p:nvSpPr>
        <p:spPr>
          <a:xfrm>
            <a:off x="6283917" y="1506895"/>
            <a:ext cx="5183717" cy="287238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600" b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26"/>
          </p:nvPr>
        </p:nvSpPr>
        <p:spPr>
          <a:xfrm>
            <a:off x="6204405" y="1853865"/>
            <a:ext cx="5262204" cy="1910083"/>
          </a:xfrm>
          <a:noFill/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0" indent="-216000" algn="l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contenu 8"/>
          <p:cNvSpPr>
            <a:spLocks noGrp="1"/>
          </p:cNvSpPr>
          <p:nvPr>
            <p:ph sz="quarter" idx="27" hasCustomPrompt="1"/>
          </p:nvPr>
        </p:nvSpPr>
        <p:spPr>
          <a:xfrm>
            <a:off x="6282892" y="3917006"/>
            <a:ext cx="5183717" cy="287238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600" b="0" cap="none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28"/>
          </p:nvPr>
        </p:nvSpPr>
        <p:spPr>
          <a:xfrm>
            <a:off x="6203380" y="4263976"/>
            <a:ext cx="5262204" cy="1838651"/>
          </a:xfrm>
          <a:noFill/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Arial" charset="0"/>
                <a:ea typeface="Arial" charset="0"/>
                <a:cs typeface="Arial" charset="0"/>
              </a:defRPr>
            </a:lvl1pPr>
            <a:lvl2pPr marL="0" indent="-216000" algn="l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726B7F25-E075-0D41-87FD-4E6E8B49E6D7}"/>
              </a:ext>
            </a:extLst>
          </p:cNvPr>
          <p:cNvSpPr/>
          <p:nvPr userDrawn="1"/>
        </p:nvSpPr>
        <p:spPr>
          <a:xfrm>
            <a:off x="4791075" y="3917006"/>
            <a:ext cx="1066799" cy="2045644"/>
          </a:xfrm>
          <a:prstGeom prst="roundRect">
            <a:avLst>
              <a:gd name="adj" fmla="val 8470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F70D3F3B-AE07-BE46-B07B-0C34B2C8BEB8}"/>
              </a:ext>
            </a:extLst>
          </p:cNvPr>
          <p:cNvSpPr/>
          <p:nvPr userDrawn="1"/>
        </p:nvSpPr>
        <p:spPr>
          <a:xfrm>
            <a:off x="617838" y="2800865"/>
            <a:ext cx="3888259" cy="2817340"/>
          </a:xfrm>
          <a:prstGeom prst="roundRect">
            <a:avLst>
              <a:gd name="adj" fmla="val 3239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pour une image  11">
            <a:extLst>
              <a:ext uri="{FF2B5EF4-FFF2-40B4-BE49-F238E27FC236}">
                <a16:creationId xmlns:a16="http://schemas.microsoft.com/office/drawing/2014/main" id="{869B7EB2-3021-FC40-BA9B-38F92BEE85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7647" y="2901493"/>
            <a:ext cx="3523740" cy="2603792"/>
          </a:xfrm>
          <a:prstGeom prst="rect">
            <a:avLst/>
          </a:prstGeom>
          <a:solidFill>
            <a:srgbClr val="FFFFFF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6" name="Espace réservé pour une image  11">
            <a:extLst>
              <a:ext uri="{FF2B5EF4-FFF2-40B4-BE49-F238E27FC236}">
                <a16:creationId xmlns:a16="http://schemas.microsoft.com/office/drawing/2014/main" id="{3A138882-AACB-6444-91A6-C9A2CF0DFBC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818062" y="4075043"/>
            <a:ext cx="1012825" cy="1769166"/>
          </a:xfrm>
          <a:prstGeom prst="rect">
            <a:avLst/>
          </a:prstGeo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133086C-1AA9-E046-A29E-5F28DAD23994}"/>
              </a:ext>
            </a:extLst>
          </p:cNvPr>
          <p:cNvSpPr/>
          <p:nvPr userDrawn="1"/>
        </p:nvSpPr>
        <p:spPr>
          <a:xfrm>
            <a:off x="4372862" y="4191535"/>
            <a:ext cx="36000" cy="36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5A6333A-3F21-9345-B8DB-D61E8457FDA8}"/>
              </a:ext>
            </a:extLst>
          </p:cNvPr>
          <p:cNvSpPr/>
          <p:nvPr userDrawn="1"/>
        </p:nvSpPr>
        <p:spPr>
          <a:xfrm>
            <a:off x="5306474" y="3985619"/>
            <a:ext cx="36000" cy="36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087596"/>
      </p:ext>
    </p:extLst>
  </p:cSld>
  <p:clrMapOvr>
    <a:masterClrMapping/>
  </p:clrMapOvr>
  <p:transition spd="med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6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697941" y="1552694"/>
            <a:ext cx="1584000" cy="1584000"/>
          </a:xfrm>
        </p:spPr>
        <p:txBody>
          <a:bodyPr rtlCol="0" anchor="ctr">
            <a:normAutofit/>
          </a:bodyPr>
          <a:lstStyle>
            <a:lvl1pPr algn="ctr">
              <a:buNone/>
              <a:defRPr sz="96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14" hasCustomPrompt="1"/>
          </p:nvPr>
        </p:nvSpPr>
        <p:spPr>
          <a:xfrm>
            <a:off x="1465475" y="3163696"/>
            <a:ext cx="2048933" cy="243647"/>
          </a:xfrm>
        </p:spPr>
        <p:txBody>
          <a:bodyPr>
            <a:noAutofit/>
          </a:bodyPr>
          <a:lstStyle>
            <a:lvl1pPr algn="ctr">
              <a:buNone/>
              <a:defRPr lang="fr-FR" sz="1400" b="0" i="0" kern="1200" baseline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9" name="Espace réservé du texte 38"/>
          <p:cNvSpPr>
            <a:spLocks noGrp="1"/>
          </p:cNvSpPr>
          <p:nvPr>
            <p:ph type="body" sz="quarter" idx="29" hasCustomPrompt="1"/>
          </p:nvPr>
        </p:nvSpPr>
        <p:spPr>
          <a:xfrm>
            <a:off x="1465475" y="3423578"/>
            <a:ext cx="2048933" cy="407277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20" name="Espace réservé pour une image  7"/>
          <p:cNvSpPr>
            <a:spLocks noGrp="1"/>
          </p:cNvSpPr>
          <p:nvPr>
            <p:ph type="pic" sz="quarter" idx="30"/>
          </p:nvPr>
        </p:nvSpPr>
        <p:spPr>
          <a:xfrm>
            <a:off x="4104257" y="1552694"/>
            <a:ext cx="1584000" cy="1584000"/>
          </a:xfrm>
        </p:spPr>
        <p:txBody>
          <a:bodyPr rtlCol="0" anchor="ctr">
            <a:normAutofit/>
          </a:bodyPr>
          <a:lstStyle>
            <a:lvl1pPr algn="ctr">
              <a:buNone/>
              <a:defRPr sz="96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21" name="Espace réservé du texte 38"/>
          <p:cNvSpPr>
            <a:spLocks noGrp="1"/>
          </p:cNvSpPr>
          <p:nvPr>
            <p:ph type="body" sz="quarter" idx="31" hasCustomPrompt="1"/>
          </p:nvPr>
        </p:nvSpPr>
        <p:spPr>
          <a:xfrm>
            <a:off x="3871791" y="3163696"/>
            <a:ext cx="2048933" cy="243647"/>
          </a:xfrm>
        </p:spPr>
        <p:txBody>
          <a:bodyPr>
            <a:noAutofit/>
          </a:bodyPr>
          <a:lstStyle>
            <a:lvl1pPr algn="ctr">
              <a:buNone/>
              <a:defRPr lang="fr-FR" sz="1400" b="0" i="0" kern="1200" baseline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2" name="Espace réservé du texte 38"/>
          <p:cNvSpPr>
            <a:spLocks noGrp="1"/>
          </p:cNvSpPr>
          <p:nvPr>
            <p:ph type="body" sz="quarter" idx="32" hasCustomPrompt="1"/>
          </p:nvPr>
        </p:nvSpPr>
        <p:spPr>
          <a:xfrm>
            <a:off x="3871791" y="3423578"/>
            <a:ext cx="2048933" cy="407277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23" name="Espace réservé pour une image  7"/>
          <p:cNvSpPr>
            <a:spLocks noGrp="1"/>
          </p:cNvSpPr>
          <p:nvPr>
            <p:ph type="pic" sz="quarter" idx="33"/>
          </p:nvPr>
        </p:nvSpPr>
        <p:spPr>
          <a:xfrm>
            <a:off x="6481696" y="1552694"/>
            <a:ext cx="1584000" cy="1584000"/>
          </a:xfrm>
        </p:spPr>
        <p:txBody>
          <a:bodyPr rtlCol="0" anchor="ctr">
            <a:normAutofit/>
          </a:bodyPr>
          <a:lstStyle>
            <a:lvl1pPr algn="ctr">
              <a:buNone/>
              <a:defRPr sz="96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24" name="Espace réservé du texte 38"/>
          <p:cNvSpPr>
            <a:spLocks noGrp="1"/>
          </p:cNvSpPr>
          <p:nvPr>
            <p:ph type="body" sz="quarter" idx="34" hasCustomPrompt="1"/>
          </p:nvPr>
        </p:nvSpPr>
        <p:spPr>
          <a:xfrm>
            <a:off x="6249230" y="3163696"/>
            <a:ext cx="2048933" cy="243647"/>
          </a:xfrm>
        </p:spPr>
        <p:txBody>
          <a:bodyPr>
            <a:noAutofit/>
          </a:bodyPr>
          <a:lstStyle>
            <a:lvl1pPr algn="ctr">
              <a:buNone/>
              <a:defRPr lang="fr-FR" sz="1400" b="0" i="0" kern="1200" baseline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5" name="Espace réservé du texte 38"/>
          <p:cNvSpPr>
            <a:spLocks noGrp="1"/>
          </p:cNvSpPr>
          <p:nvPr>
            <p:ph type="body" sz="quarter" idx="35" hasCustomPrompt="1"/>
          </p:nvPr>
        </p:nvSpPr>
        <p:spPr>
          <a:xfrm>
            <a:off x="6249230" y="3423578"/>
            <a:ext cx="2048933" cy="407277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26" name="Espace réservé pour une image  7"/>
          <p:cNvSpPr>
            <a:spLocks noGrp="1"/>
          </p:cNvSpPr>
          <p:nvPr>
            <p:ph type="pic" sz="quarter" idx="36"/>
          </p:nvPr>
        </p:nvSpPr>
        <p:spPr>
          <a:xfrm>
            <a:off x="8888012" y="1552694"/>
            <a:ext cx="1584000" cy="1584000"/>
          </a:xfrm>
        </p:spPr>
        <p:txBody>
          <a:bodyPr rtlCol="0" anchor="ctr">
            <a:normAutofit/>
          </a:bodyPr>
          <a:lstStyle>
            <a:lvl1pPr algn="ctr">
              <a:buNone/>
              <a:defRPr sz="96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27" name="Espace réservé du texte 38"/>
          <p:cNvSpPr>
            <a:spLocks noGrp="1"/>
          </p:cNvSpPr>
          <p:nvPr>
            <p:ph type="body" sz="quarter" idx="37" hasCustomPrompt="1"/>
          </p:nvPr>
        </p:nvSpPr>
        <p:spPr>
          <a:xfrm>
            <a:off x="8655546" y="3163696"/>
            <a:ext cx="2048933" cy="243647"/>
          </a:xfrm>
        </p:spPr>
        <p:txBody>
          <a:bodyPr>
            <a:noAutofit/>
          </a:bodyPr>
          <a:lstStyle>
            <a:lvl1pPr algn="ctr">
              <a:buNone/>
              <a:defRPr lang="fr-FR" sz="1400" b="0" i="0" kern="1200" baseline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8" name="Espace réservé du texte 38"/>
          <p:cNvSpPr>
            <a:spLocks noGrp="1"/>
          </p:cNvSpPr>
          <p:nvPr>
            <p:ph type="body" sz="quarter" idx="38" hasCustomPrompt="1"/>
          </p:nvPr>
        </p:nvSpPr>
        <p:spPr>
          <a:xfrm>
            <a:off x="8655546" y="3423578"/>
            <a:ext cx="2048933" cy="407277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29" name="Espace réservé pour une image  7"/>
          <p:cNvSpPr>
            <a:spLocks noGrp="1"/>
          </p:cNvSpPr>
          <p:nvPr>
            <p:ph type="pic" sz="quarter" idx="39"/>
          </p:nvPr>
        </p:nvSpPr>
        <p:spPr>
          <a:xfrm>
            <a:off x="1697941" y="4007136"/>
            <a:ext cx="1584000" cy="1584000"/>
          </a:xfrm>
        </p:spPr>
        <p:txBody>
          <a:bodyPr rtlCol="0" anchor="ctr">
            <a:normAutofit/>
          </a:bodyPr>
          <a:lstStyle>
            <a:lvl1pPr algn="ctr">
              <a:buNone/>
              <a:defRPr sz="96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30" name="Espace réservé du texte 38"/>
          <p:cNvSpPr>
            <a:spLocks noGrp="1"/>
          </p:cNvSpPr>
          <p:nvPr>
            <p:ph type="body" sz="quarter" idx="40" hasCustomPrompt="1"/>
          </p:nvPr>
        </p:nvSpPr>
        <p:spPr>
          <a:xfrm>
            <a:off x="1465475" y="5618138"/>
            <a:ext cx="2048933" cy="243647"/>
          </a:xfrm>
        </p:spPr>
        <p:txBody>
          <a:bodyPr>
            <a:noAutofit/>
          </a:bodyPr>
          <a:lstStyle>
            <a:lvl1pPr algn="ctr">
              <a:buNone/>
              <a:defRPr lang="fr-FR" sz="1400" b="0" i="0" kern="1200" baseline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1" name="Espace réservé du texte 38"/>
          <p:cNvSpPr>
            <a:spLocks noGrp="1"/>
          </p:cNvSpPr>
          <p:nvPr>
            <p:ph type="body" sz="quarter" idx="41" hasCustomPrompt="1"/>
          </p:nvPr>
        </p:nvSpPr>
        <p:spPr>
          <a:xfrm>
            <a:off x="1465475" y="5878020"/>
            <a:ext cx="2048933" cy="407277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32" name="Espace réservé pour une image  7"/>
          <p:cNvSpPr>
            <a:spLocks noGrp="1"/>
          </p:cNvSpPr>
          <p:nvPr>
            <p:ph type="pic" sz="quarter" idx="42"/>
          </p:nvPr>
        </p:nvSpPr>
        <p:spPr>
          <a:xfrm>
            <a:off x="4104257" y="4007136"/>
            <a:ext cx="1584000" cy="1584000"/>
          </a:xfrm>
        </p:spPr>
        <p:txBody>
          <a:bodyPr rtlCol="0" anchor="ctr">
            <a:normAutofit/>
          </a:bodyPr>
          <a:lstStyle>
            <a:lvl1pPr algn="ctr">
              <a:buNone/>
              <a:defRPr sz="96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33" name="Espace réservé du texte 38"/>
          <p:cNvSpPr>
            <a:spLocks noGrp="1"/>
          </p:cNvSpPr>
          <p:nvPr>
            <p:ph type="body" sz="quarter" idx="43" hasCustomPrompt="1"/>
          </p:nvPr>
        </p:nvSpPr>
        <p:spPr>
          <a:xfrm>
            <a:off x="3871791" y="5618138"/>
            <a:ext cx="2048933" cy="243647"/>
          </a:xfrm>
        </p:spPr>
        <p:txBody>
          <a:bodyPr>
            <a:noAutofit/>
          </a:bodyPr>
          <a:lstStyle>
            <a:lvl1pPr algn="ctr">
              <a:buNone/>
              <a:defRPr lang="fr-FR" sz="1400" b="0" i="0" kern="1200" baseline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4" name="Espace réservé du texte 38"/>
          <p:cNvSpPr>
            <a:spLocks noGrp="1"/>
          </p:cNvSpPr>
          <p:nvPr>
            <p:ph type="body" sz="quarter" idx="44" hasCustomPrompt="1"/>
          </p:nvPr>
        </p:nvSpPr>
        <p:spPr>
          <a:xfrm>
            <a:off x="3871791" y="5878020"/>
            <a:ext cx="2048933" cy="407277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35" name="Espace réservé pour une image  7"/>
          <p:cNvSpPr>
            <a:spLocks noGrp="1"/>
          </p:cNvSpPr>
          <p:nvPr>
            <p:ph type="pic" sz="quarter" idx="45"/>
          </p:nvPr>
        </p:nvSpPr>
        <p:spPr>
          <a:xfrm>
            <a:off x="6481696" y="4007136"/>
            <a:ext cx="1584000" cy="1584000"/>
          </a:xfrm>
        </p:spPr>
        <p:txBody>
          <a:bodyPr rtlCol="0" anchor="ctr">
            <a:normAutofit/>
          </a:bodyPr>
          <a:lstStyle>
            <a:lvl1pPr algn="ctr">
              <a:buNone/>
              <a:defRPr sz="96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37" name="Espace réservé du texte 38"/>
          <p:cNvSpPr>
            <a:spLocks noGrp="1"/>
          </p:cNvSpPr>
          <p:nvPr>
            <p:ph type="body" sz="quarter" idx="46" hasCustomPrompt="1"/>
          </p:nvPr>
        </p:nvSpPr>
        <p:spPr>
          <a:xfrm>
            <a:off x="6249230" y="5618138"/>
            <a:ext cx="2048933" cy="243647"/>
          </a:xfrm>
        </p:spPr>
        <p:txBody>
          <a:bodyPr>
            <a:noAutofit/>
          </a:bodyPr>
          <a:lstStyle>
            <a:lvl1pPr algn="ctr">
              <a:buNone/>
              <a:defRPr lang="fr-FR" sz="1400" b="0" i="0" kern="1200" baseline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8" name="Espace réservé du texte 38"/>
          <p:cNvSpPr>
            <a:spLocks noGrp="1"/>
          </p:cNvSpPr>
          <p:nvPr>
            <p:ph type="body" sz="quarter" idx="47" hasCustomPrompt="1"/>
          </p:nvPr>
        </p:nvSpPr>
        <p:spPr>
          <a:xfrm>
            <a:off x="6249230" y="5878020"/>
            <a:ext cx="2048933" cy="407277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Fonction</a:t>
            </a:r>
          </a:p>
        </p:txBody>
      </p:sp>
      <p:sp>
        <p:nvSpPr>
          <p:cNvPr id="41" name="Espace réservé pour une image  7"/>
          <p:cNvSpPr>
            <a:spLocks noGrp="1"/>
          </p:cNvSpPr>
          <p:nvPr>
            <p:ph type="pic" sz="quarter" idx="48"/>
          </p:nvPr>
        </p:nvSpPr>
        <p:spPr>
          <a:xfrm>
            <a:off x="8888012" y="4007136"/>
            <a:ext cx="1584000" cy="1584000"/>
          </a:xfrm>
        </p:spPr>
        <p:txBody>
          <a:bodyPr rtlCol="0" anchor="ctr">
            <a:normAutofit/>
          </a:bodyPr>
          <a:lstStyle>
            <a:lvl1pPr algn="ctr">
              <a:buNone/>
              <a:defRPr sz="960"/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2" name="Espace réservé du texte 38"/>
          <p:cNvSpPr>
            <a:spLocks noGrp="1"/>
          </p:cNvSpPr>
          <p:nvPr>
            <p:ph type="body" sz="quarter" idx="49" hasCustomPrompt="1"/>
          </p:nvPr>
        </p:nvSpPr>
        <p:spPr>
          <a:xfrm>
            <a:off x="8655546" y="5618138"/>
            <a:ext cx="2048933" cy="243647"/>
          </a:xfrm>
        </p:spPr>
        <p:txBody>
          <a:bodyPr>
            <a:noAutofit/>
          </a:bodyPr>
          <a:lstStyle>
            <a:lvl1pPr algn="ctr">
              <a:buNone/>
              <a:defRPr lang="fr-FR" sz="1400" b="0" i="0" kern="1200" baseline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3" name="Espace réservé du texte 38"/>
          <p:cNvSpPr>
            <a:spLocks noGrp="1"/>
          </p:cNvSpPr>
          <p:nvPr>
            <p:ph type="body" sz="quarter" idx="50" hasCustomPrompt="1"/>
          </p:nvPr>
        </p:nvSpPr>
        <p:spPr>
          <a:xfrm>
            <a:off x="8655546" y="5878020"/>
            <a:ext cx="2048933" cy="407277"/>
          </a:xfrm>
        </p:spPr>
        <p:txBody>
          <a:bodyPr>
            <a:normAutofit/>
          </a:bodyPr>
          <a:lstStyle>
            <a:lvl1pPr algn="ctr">
              <a:buNone/>
              <a:defRPr sz="1200"/>
            </a:lvl1pPr>
            <a:lvl2pPr marL="388620" indent="0">
              <a:buNone/>
              <a:defRPr/>
            </a:lvl2pPr>
          </a:lstStyle>
          <a:p>
            <a:pPr lvl="0"/>
            <a:r>
              <a:rPr lang="fr-FR" dirty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560695578"/>
      </p:ext>
    </p:extLst>
  </p:cSld>
  <p:clrMapOvr>
    <a:masterClrMapping/>
  </p:clrMapOvr>
  <p:transition spd="med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28796"/>
            <a:ext cx="10728326" cy="664797"/>
          </a:xfrm>
        </p:spPr>
        <p:txBody>
          <a:bodyPr/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2600" b="0" kern="1200" spc="-5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41600" y="1620000"/>
            <a:ext cx="5040312" cy="45085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26200" y="1620000"/>
            <a:ext cx="5054600" cy="4510157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63403"/>
      </p:ext>
    </p:extLst>
  </p:cSld>
  <p:clrMapOvr>
    <a:masterClrMapping/>
  </p:clrMapOvr>
  <p:transition spd="med">
    <p:push dir="u"/>
  </p:transition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images ro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28795"/>
            <a:ext cx="10728326" cy="664797"/>
          </a:xfrm>
        </p:spPr>
        <p:txBody>
          <a:bodyPr/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2600" b="0" kern="1200" spc="-5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338420" y="1683299"/>
            <a:ext cx="4320000" cy="4320000"/>
          </a:xfrm>
          <a:prstGeom prst="ellipse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ajoutez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526056" y="1683299"/>
            <a:ext cx="4320000" cy="4320000"/>
          </a:xfrm>
          <a:prstGeom prst="ellipse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ajoutez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549630733"/>
      </p:ext>
    </p:extLst>
  </p:cSld>
  <p:clrMapOvr>
    <a:masterClrMapping/>
  </p:clrMapOvr>
  <p:transition spd="med">
    <p:push dir="u"/>
  </p:transition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28795"/>
            <a:ext cx="10728326" cy="664797"/>
          </a:xfrm>
        </p:spPr>
        <p:txBody>
          <a:bodyPr/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2600" b="0" kern="1200" spc="-50" baseline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111382"/>
      </p:ext>
    </p:extLst>
  </p:cSld>
  <p:clrMapOvr>
    <a:masterClrMapping/>
  </p:clrMapOvr>
  <p:transition spd="med">
    <p:push dir="u"/>
  </p:transition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94979"/>
      </p:ext>
    </p:extLst>
  </p:cSld>
  <p:clrMapOvr>
    <a:masterClrMapping/>
  </p:clrMapOvr>
  <p:transition spd="med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 log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85775" y="1047750"/>
            <a:ext cx="1117282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A6601E-B78A-093B-0264-E3A4C0030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4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85CE02-F15A-6E58-3450-06EBE2F75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50" y="2320243"/>
            <a:ext cx="1863300" cy="4290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87FAF6-D98A-3A5F-1E83-45DB97A2B546}"/>
              </a:ext>
            </a:extLst>
          </p:cNvPr>
          <p:cNvSpPr txBox="1"/>
          <p:nvPr userDrawn="1"/>
        </p:nvSpPr>
        <p:spPr>
          <a:xfrm>
            <a:off x="2521743" y="4015298"/>
            <a:ext cx="7148514" cy="5693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contact@demos.fr </a:t>
            </a:r>
            <a:r>
              <a:rPr lang="fr-FR" sz="1600" kern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- 01 44 94 34 34</a:t>
            </a:r>
          </a:p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www.demos.fr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1E916BD-DB7C-7E8B-3C3D-9396C8D7CE8D}"/>
              </a:ext>
            </a:extLst>
          </p:cNvPr>
          <p:cNvCxnSpPr>
            <a:cxnSpLocks/>
          </p:cNvCxnSpPr>
          <p:nvPr userDrawn="1"/>
        </p:nvCxnSpPr>
        <p:spPr>
          <a:xfrm>
            <a:off x="5164350" y="3429000"/>
            <a:ext cx="1863300" cy="0"/>
          </a:xfrm>
          <a:prstGeom prst="line">
            <a:avLst/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 userDrawn="1"/>
        </p:nvGrpSpPr>
        <p:grpSpPr>
          <a:xfrm>
            <a:off x="4865544" y="5047113"/>
            <a:ext cx="2527347" cy="421684"/>
            <a:chOff x="4865544" y="5047113"/>
            <a:chExt cx="2527347" cy="421684"/>
          </a:xfrm>
        </p:grpSpPr>
        <p:pic>
          <p:nvPicPr>
            <p:cNvPr id="11" name="Image 10">
              <a:hlinkClick r:id="rId3"/>
              <a:extLst>
                <a:ext uri="{FF2B5EF4-FFF2-40B4-BE49-F238E27FC236}">
                  <a16:creationId xmlns:a16="http://schemas.microsoft.com/office/drawing/2014/main" id="{E9E69805-E0E0-103C-F108-EF47EF948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250" y="5047113"/>
              <a:ext cx="416723" cy="416723"/>
            </a:xfrm>
            <a:prstGeom prst="rect">
              <a:avLst/>
            </a:prstGeom>
          </p:spPr>
        </p:pic>
        <p:pic>
          <p:nvPicPr>
            <p:cNvPr id="13" name="Image 12">
              <a:hlinkClick r:id="rId5"/>
              <a:extLst>
                <a:ext uri="{FF2B5EF4-FFF2-40B4-BE49-F238E27FC236}">
                  <a16:creationId xmlns:a16="http://schemas.microsoft.com/office/drawing/2014/main" id="{D08E58BA-E1EC-8FFB-224B-9060BF298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294" y="5047113"/>
              <a:ext cx="416723" cy="416723"/>
            </a:xfrm>
            <a:prstGeom prst="rect">
              <a:avLst/>
            </a:prstGeom>
          </p:spPr>
        </p:pic>
        <p:pic>
          <p:nvPicPr>
            <p:cNvPr id="15" name="Image 14">
              <a:hlinkClick r:id="rId7"/>
              <a:extLst>
                <a:ext uri="{FF2B5EF4-FFF2-40B4-BE49-F238E27FC236}">
                  <a16:creationId xmlns:a16="http://schemas.microsoft.com/office/drawing/2014/main" id="{69AC718C-0ED9-412D-8496-D2C53A691B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207" y="5047113"/>
              <a:ext cx="421684" cy="421684"/>
            </a:xfrm>
            <a:prstGeom prst="rect">
              <a:avLst/>
            </a:prstGeom>
          </p:spPr>
        </p:pic>
        <p:pic>
          <p:nvPicPr>
            <p:cNvPr id="17" name="Image 16">
              <a:hlinkClick r:id="rId9"/>
              <a:extLst>
                <a:ext uri="{FF2B5EF4-FFF2-40B4-BE49-F238E27FC236}">
                  <a16:creationId xmlns:a16="http://schemas.microsoft.com/office/drawing/2014/main" id="{8596520F-6F8D-756A-D94C-81D015FF08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544" y="5047113"/>
              <a:ext cx="421684" cy="416723"/>
            </a:xfrm>
            <a:prstGeom prst="rect">
              <a:avLst/>
            </a:prstGeom>
          </p:spPr>
        </p:pic>
        <p:pic>
          <p:nvPicPr>
            <p:cNvPr id="14" name="Image 13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461" y="5047113"/>
              <a:ext cx="417600" cy="41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315408"/>
      </p:ext>
    </p:extLst>
  </p:cSld>
  <p:clrMapOvr>
    <a:masterClrMapping/>
  </p:clrMapOvr>
  <p:transition spd="med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32D3F-641B-8547-A491-474735D01A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131678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degarde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112E27C-9AE1-944A-9AA7-8353D73DC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"/>
            <a:ext cx="12192000" cy="685695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154EE3E-B3AE-544B-A2DE-8CE3AB9DEDB1}"/>
              </a:ext>
            </a:extLst>
          </p:cNvPr>
          <p:cNvSpPr/>
          <p:nvPr userDrawn="1"/>
        </p:nvSpPr>
        <p:spPr>
          <a:xfrm>
            <a:off x="1" y="522"/>
            <a:ext cx="1219199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DEF7CCAC-8EE2-6948-914F-85BBC8E4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76" y="5669699"/>
            <a:ext cx="1863300" cy="831726"/>
          </a:xfrm>
          <a:prstGeom prst="rect">
            <a:avLst/>
          </a:prstGeom>
        </p:spPr>
      </p:pic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7B2670E-4C0A-7C4A-B9CF-1A697AFF92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D576A27-E297-2941-8CD9-A85C8F088A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5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fond ph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43002"/>
      </p:ext>
    </p:extLst>
  </p:cSld>
  <p:clrMapOvr>
    <a:masterClrMapping/>
  </p:clrMapOvr>
  <p:transition spd="med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fond ph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08785"/>
      </p:ext>
    </p:extLst>
  </p:cSld>
  <p:clrMapOvr>
    <a:masterClrMapping/>
  </p:clrMapOvr>
  <p:transition spd="med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bleu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10807"/>
      </p:ext>
    </p:extLst>
  </p:cSld>
  <p:clrMapOvr>
    <a:masterClrMapping/>
  </p:clrMapOvr>
  <p:transition spd="med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bleu teal fo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686"/>
      </p:ext>
    </p:extLst>
  </p:cSld>
  <p:clrMapOvr>
    <a:masterClrMapping/>
  </p:clrMapOvr>
  <p:transition spd="med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blue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48370"/>
      </p:ext>
    </p:extLst>
  </p:cSld>
  <p:clrMapOvr>
    <a:masterClrMapping/>
  </p:clrMapOvr>
  <p:transition spd="med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blue-light fo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3923"/>
      </p:ext>
    </p:extLst>
  </p:cSld>
  <p:clrMapOvr>
    <a:masterClrMapping/>
  </p:clrMapOvr>
  <p:transition spd="med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731"/>
      </p:ext>
    </p:extLst>
  </p:cSld>
  <p:clrMapOvr>
    <a:masterClrMapping/>
  </p:clrMapOvr>
  <p:transition spd="med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mint fo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22954"/>
      </p:ext>
    </p:extLst>
  </p:cSld>
  <p:clrMapOvr>
    <a:masterClrMapping/>
  </p:clrMapOvr>
  <p:transition spd="med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vert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81997"/>
      </p:ext>
    </p:extLst>
  </p:cSld>
  <p:clrMapOvr>
    <a:masterClrMapping/>
  </p:clrMapOvr>
  <p:transition spd="med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vert lime fo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81024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degarde-logo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F539AB7-26F8-6147-8068-E73D98491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"/>
            <a:ext cx="12192000" cy="68569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900128E-8250-E244-8779-AC954BF56D80}"/>
              </a:ext>
            </a:extLst>
          </p:cNvPr>
          <p:cNvSpPr/>
          <p:nvPr userDrawn="1"/>
        </p:nvSpPr>
        <p:spPr>
          <a:xfrm>
            <a:off x="1" y="18746"/>
            <a:ext cx="1219199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F7FD62AD-4331-D446-B0BF-E130B8FE62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CC71C8A5-1BAE-154B-9BF9-4F6F44EFAA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49" y="5669699"/>
            <a:ext cx="1863300" cy="831726"/>
          </a:xfrm>
          <a:prstGeom prst="rect">
            <a:avLst/>
          </a:prstGeom>
        </p:spPr>
      </p:pic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502BAF97-79E7-B84B-A959-DBD922E05EF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680123"/>
            <a:ext cx="0" cy="831726"/>
          </a:xfrm>
          <a:prstGeom prst="line">
            <a:avLst/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5467BB1-9F8A-724B-A0F4-D756E621FF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9209" y="5670217"/>
            <a:ext cx="2562041" cy="831726"/>
          </a:xfrm>
        </p:spPr>
        <p:txBody>
          <a:bodyPr anchor="ctr" anchorCtr="0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le logo client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D416400-28C6-864C-84EA-DF4229FFB9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76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9"/>
      </p:ext>
    </p:extLst>
  </p:cSld>
  <p:clrMapOvr>
    <a:masterClrMapping/>
  </p:clrMapOvr>
  <p:transition spd="med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pink fo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88993"/>
      </p:ext>
    </p:extLst>
  </p:cSld>
  <p:clrMapOvr>
    <a:masterClrMapping/>
  </p:clrMapOvr>
  <p:transition spd="med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74778"/>
      </p:ext>
    </p:extLst>
  </p:cSld>
  <p:clrMapOvr>
    <a:masterClrMapping/>
  </p:clrMapOvr>
  <p:transition spd="med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violet fo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71315"/>
      </p:ext>
    </p:extLst>
  </p:cSld>
  <p:clrMapOvr>
    <a:masterClrMapping/>
  </p:clrMapOvr>
  <p:transition spd="med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02389"/>
      </p:ext>
    </p:extLst>
  </p:cSld>
  <p:clrMapOvr>
    <a:masterClrMapping/>
  </p:clrMapOvr>
  <p:transition spd="med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gris fo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15639"/>
      </p:ext>
    </p:extLst>
  </p:cSld>
  <p:clrMapOvr>
    <a:masterClrMapping/>
  </p:clrMapOvr>
  <p:transition spd="med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beige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2776"/>
      </p:ext>
    </p:extLst>
  </p:cSld>
  <p:clrMapOvr>
    <a:masterClrMapping/>
  </p:clrMapOvr>
  <p:transition spd="med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beige clair fo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21013"/>
      </p:ext>
    </p:extLst>
  </p:cSld>
  <p:clrMapOvr>
    <a:masterClrMapping/>
  </p:clrMapOvr>
  <p:transition spd="med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gris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97823"/>
      </p:ext>
    </p:extLst>
  </p:cSld>
  <p:clrMapOvr>
    <a:masterClrMapping/>
  </p:clrMapOvr>
  <p:transition spd="med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grisclair fo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5173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degarde0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A2462B5-F6E2-2347-BD1C-E151521B0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"/>
            <a:ext cx="12192000" cy="685695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8C94B7F-70A6-1441-8DF8-FA5881A103DB}"/>
              </a:ext>
            </a:extLst>
          </p:cNvPr>
          <p:cNvSpPr/>
          <p:nvPr userDrawn="1"/>
        </p:nvSpPr>
        <p:spPr>
          <a:xfrm>
            <a:off x="1" y="522"/>
            <a:ext cx="1219199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2F5853D-2154-E44A-B6C8-5CDA6BC417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76" y="5669699"/>
            <a:ext cx="1863300" cy="831726"/>
          </a:xfrm>
          <a:prstGeom prst="rect">
            <a:avLst/>
          </a:prstGeom>
        </p:spPr>
      </p:pic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E8A1ABC-7737-5B43-B88B-429B10A519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245E678-E18C-714C-BDAC-56C4142C2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1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grisclair fond_ph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63895"/>
      </p:ext>
    </p:extLst>
  </p:cSld>
  <p:clrMapOvr>
    <a:masterClrMapping/>
  </p:clrMapOvr>
  <p:transition spd="med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_grisclair phot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737020"/>
            <a:ext cx="10727124" cy="66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65430"/>
      </p:ext>
    </p:extLst>
  </p:cSld>
  <p:clrMapOvr>
    <a:masterClrMapping/>
  </p:clrMapOvr>
  <p:transition spd="med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984739" y="2590800"/>
            <a:ext cx="103632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fr-FR" noProof="0"/>
              <a:t>Cliquez et modifiez le titre</a:t>
            </a:r>
          </a:p>
        </p:txBody>
      </p:sp>
      <p:sp>
        <p:nvSpPr>
          <p:cNvPr id="7987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008184" y="41910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1867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204052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2985" y="198438"/>
            <a:ext cx="9612923" cy="7159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56492" y="1371601"/>
            <a:ext cx="5369169" cy="4754563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 de la bibliothèque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13231" y="1371601"/>
            <a:ext cx="5369169" cy="47545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30DA3D1-616E-644D-A96D-71D4B5BEDE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1214A-169E-CD45-9F0B-5CAD42D683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6594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c avec bord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20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degarde-logo0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C0713EBC-F9FD-D342-A9A1-1B3EAE544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"/>
            <a:ext cx="12192000" cy="685695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8B85D18-04F2-2546-90B2-6B6D6E13BBAA}"/>
              </a:ext>
            </a:extLst>
          </p:cNvPr>
          <p:cNvSpPr/>
          <p:nvPr userDrawn="1"/>
        </p:nvSpPr>
        <p:spPr>
          <a:xfrm>
            <a:off x="1" y="522"/>
            <a:ext cx="1219199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D85101D-2F22-F643-B84D-D6E0DC7B5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6028A07B-F150-2141-B49B-19A0992AC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49" y="5669699"/>
            <a:ext cx="1863300" cy="831726"/>
          </a:xfrm>
          <a:prstGeom prst="rect">
            <a:avLst/>
          </a:prstGeom>
        </p:spPr>
      </p:pic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B174996-C70D-0F43-A357-3048BEF8DF8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680123"/>
            <a:ext cx="0" cy="831726"/>
          </a:xfrm>
          <a:prstGeom prst="line">
            <a:avLst/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F5937B5-3899-D249-8B75-41FAB769A9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9209" y="5670217"/>
            <a:ext cx="2562041" cy="831726"/>
          </a:xfrm>
        </p:spPr>
        <p:txBody>
          <a:bodyPr anchor="ctr" anchorCtr="0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le logo client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022485F-3299-B044-A508-A4FD07A77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degarde0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9F696B5-829E-884F-82C1-9F74A5341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"/>
            <a:ext cx="12192000" cy="68569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5F980E-18FA-D340-99C5-30D595CF2AE9}"/>
              </a:ext>
            </a:extLst>
          </p:cNvPr>
          <p:cNvSpPr/>
          <p:nvPr userDrawn="1"/>
        </p:nvSpPr>
        <p:spPr>
          <a:xfrm>
            <a:off x="1" y="522"/>
            <a:ext cx="12191999" cy="6858000"/>
          </a:xfrm>
          <a:prstGeom prst="rect">
            <a:avLst/>
          </a:prstGeom>
          <a:solidFill>
            <a:srgbClr val="4748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2F5853D-2154-E44A-B6C8-5CDA6BC417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76" y="5669699"/>
            <a:ext cx="1863300" cy="831726"/>
          </a:xfrm>
          <a:prstGeom prst="rect">
            <a:avLst/>
          </a:prstGeom>
        </p:spPr>
      </p:pic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E8A1ABC-7737-5B43-B88B-429B10A519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174" y="6301741"/>
            <a:ext cx="2520156" cy="259489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la date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245E678-E18C-714C-BDAC-56C4142C2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9368" y="2304746"/>
            <a:ext cx="9606906" cy="1477328"/>
          </a:xfrm>
          <a:effectLst/>
        </p:spPr>
        <p:txBody>
          <a:bodyPr>
            <a:sp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b="0" kern="1200" spc="-5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500" b="0" kern="1200" spc="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spc="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Arial" charset="0"/>
              </a:defRPr>
            </a:lvl3pPr>
            <a:lvl4pPr marL="182562" indent="0">
              <a:buNone/>
              <a:defRPr lang="en-US" sz="3200" kern="1200" spc="-15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4pPr>
            <a:lvl5pPr marL="361950" indent="0">
              <a:buNone/>
              <a:defRPr lang="en-GB" sz="3200" kern="1200" spc="-150" dirty="0">
                <a:solidFill>
                  <a:schemeClr val="bg1"/>
                </a:solidFill>
                <a:latin typeface="+mj-lt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34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0510" y="727495"/>
            <a:ext cx="10727124" cy="66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600" y="1620000"/>
            <a:ext cx="10728324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63FA44B-A0E4-8343-B26D-5E2660D2C5AB}"/>
              </a:ext>
            </a:extLst>
          </p:cNvPr>
          <p:cNvPicPr>
            <a:picLocks noChangeAspect="1"/>
          </p:cNvPicPr>
          <p:nvPr userDrawn="1"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0" y="170016"/>
            <a:ext cx="992709" cy="227039"/>
          </a:xfrm>
          <a:prstGeom prst="rect">
            <a:avLst/>
          </a:prstGeom>
        </p:spPr>
      </p:pic>
      <p:sp>
        <p:nvSpPr>
          <p:cNvPr id="34" name="Rectangle 9">
            <a:extLst>
              <a:ext uri="{FF2B5EF4-FFF2-40B4-BE49-F238E27FC236}">
                <a16:creationId xmlns:a16="http://schemas.microsoft.com/office/drawing/2014/main" id="{05F7837C-BA2E-2E40-9A70-33A04E1F1A46}"/>
              </a:ext>
            </a:extLst>
          </p:cNvPr>
          <p:cNvSpPr/>
          <p:nvPr userDrawn="1"/>
        </p:nvSpPr>
        <p:spPr>
          <a:xfrm rot="2700000">
            <a:off x="10985984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C14D121D-AADC-1B42-8F0D-AD5928542DAF}"/>
              </a:ext>
            </a:extLst>
          </p:cNvPr>
          <p:cNvSpPr/>
          <p:nvPr userDrawn="1"/>
        </p:nvSpPr>
        <p:spPr>
          <a:xfrm rot="13500000">
            <a:off x="11676547" y="6512845"/>
            <a:ext cx="144000" cy="1440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51218FD-4A22-2C46-BAF0-836C1B0DFD7B}"/>
              </a:ext>
            </a:extLst>
          </p:cNvPr>
          <p:cNvSpPr/>
          <p:nvPr userDrawn="1"/>
        </p:nvSpPr>
        <p:spPr>
          <a:xfrm>
            <a:off x="11244978" y="6440845"/>
            <a:ext cx="288000" cy="288000"/>
          </a:xfrm>
          <a:prstGeom prst="ellipse">
            <a:avLst/>
          </a:prstGeom>
          <a:noFill/>
          <a:ln w="6350" cmpd="sng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lvl="0" algn="ctr"/>
            <a:endParaRPr lang="fr-FR" sz="120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E2161870-24F1-604E-9F4D-324105CF98F1}"/>
              </a:ext>
            </a:extLst>
          </p:cNvPr>
          <p:cNvSpPr txBox="1">
            <a:spLocks/>
          </p:cNvSpPr>
          <p:nvPr userDrawn="1"/>
        </p:nvSpPr>
        <p:spPr>
          <a:xfrm>
            <a:off x="11231399" y="6444229"/>
            <a:ext cx="323626" cy="290512"/>
          </a:xfrm>
          <a:prstGeom prst="rect">
            <a:avLst/>
          </a:prstGeom>
        </p:spPr>
        <p:txBody>
          <a:bodyPr wrap="none" lIns="121916" tIns="60958" rIns="121916" bIns="60958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0D436B3-E20D-4B2E-901B-7FD35D988F7B}" type="slidenum">
              <a:rPr lang="en-US" sz="1000" smtClean="0">
                <a:solidFill>
                  <a:srgbClr val="33333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pPr algn="ctr">
                <a:defRPr/>
              </a:pPr>
              <a:t>‹N°›</a:t>
            </a:fld>
            <a:endParaRPr lang="en-US" sz="1000" dirty="0">
              <a:solidFill>
                <a:srgbClr val="333333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Forme libre : forme 3">
            <a:extLst>
              <a:ext uri="{FF2B5EF4-FFF2-40B4-BE49-F238E27FC236}">
                <a16:creationId xmlns:a16="http://schemas.microsoft.com/office/drawing/2014/main" id="{84F4081E-3D1C-DF48-9C72-B01E79BF11A5}"/>
              </a:ext>
            </a:extLst>
          </p:cNvPr>
          <p:cNvSpPr/>
          <p:nvPr userDrawn="1"/>
        </p:nvSpPr>
        <p:spPr>
          <a:xfrm>
            <a:off x="740510" y="535907"/>
            <a:ext cx="1008000" cy="100800"/>
          </a:xfrm>
          <a:custGeom>
            <a:avLst/>
            <a:gdLst>
              <a:gd name="connsiteX0" fmla="*/ 0 w 264284"/>
              <a:gd name="connsiteY0" fmla="*/ 0 h 529259"/>
              <a:gd name="connsiteX1" fmla="*/ 264284 w 264284"/>
              <a:gd name="connsiteY1" fmla="*/ 0 h 529259"/>
              <a:gd name="connsiteX2" fmla="*/ 264284 w 264284"/>
              <a:gd name="connsiteY2" fmla="*/ 529259 h 529259"/>
              <a:gd name="connsiteX3" fmla="*/ 0 w 264284"/>
              <a:gd name="connsiteY3" fmla="*/ 529259 h 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84" h="529259">
                <a:moveTo>
                  <a:pt x="0" y="0"/>
                </a:moveTo>
                <a:lnTo>
                  <a:pt x="264284" y="0"/>
                </a:lnTo>
                <a:lnTo>
                  <a:pt x="264284" y="529259"/>
                </a:lnTo>
                <a:lnTo>
                  <a:pt x="0" y="529259"/>
                </a:lnTo>
                <a:close/>
              </a:path>
            </a:pathLst>
          </a:custGeom>
          <a:solidFill>
            <a:srgbClr val="E0DCD4"/>
          </a:solidFill>
          <a:ln w="69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15F2150-D437-284F-95E8-B16B7ECD903C}"/>
              </a:ext>
            </a:extLst>
          </p:cNvPr>
          <p:cNvCxnSpPr>
            <a:cxnSpLocks/>
          </p:cNvCxnSpPr>
          <p:nvPr userDrawn="1"/>
        </p:nvCxnSpPr>
        <p:spPr>
          <a:xfrm>
            <a:off x="740510" y="534642"/>
            <a:ext cx="107271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1BFD75B-AE2E-0948-B419-F5430D7EA560}"/>
              </a:ext>
            </a:extLst>
          </p:cNvPr>
          <p:cNvGrpSpPr/>
          <p:nvPr userDrawn="1"/>
        </p:nvGrpSpPr>
        <p:grpSpPr>
          <a:xfrm>
            <a:off x="10437091" y="6511636"/>
            <a:ext cx="212436" cy="157018"/>
            <a:chOff x="10437091" y="6511636"/>
            <a:chExt cx="212436" cy="157018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8B27B70D-3019-CD41-8879-619B24FAD115}"/>
                </a:ext>
              </a:extLst>
            </p:cNvPr>
            <p:cNvCxnSpPr/>
            <p:nvPr/>
          </p:nvCxnSpPr>
          <p:spPr>
            <a:xfrm>
              <a:off x="10437091" y="6511636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B9FC475-BE41-EF4E-A2A3-1DEEF68ECCEB}"/>
                </a:ext>
              </a:extLst>
            </p:cNvPr>
            <p:cNvCxnSpPr/>
            <p:nvPr/>
          </p:nvCxnSpPr>
          <p:spPr>
            <a:xfrm>
              <a:off x="10437091" y="6590145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E0A88DFB-BA51-3E47-8A1B-05776EEF215A}"/>
                </a:ext>
              </a:extLst>
            </p:cNvPr>
            <p:cNvCxnSpPr/>
            <p:nvPr/>
          </p:nvCxnSpPr>
          <p:spPr>
            <a:xfrm>
              <a:off x="10437091" y="6668654"/>
              <a:ext cx="212436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ction Button: Forward or Next 2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4A518EE-128F-5B41-BF7E-60C0CED36376}"/>
              </a:ext>
            </a:extLst>
          </p:cNvPr>
          <p:cNvSpPr/>
          <p:nvPr userDrawn="1"/>
        </p:nvSpPr>
        <p:spPr>
          <a:xfrm>
            <a:off x="11603520" y="6408517"/>
            <a:ext cx="360000" cy="360000"/>
          </a:xfrm>
          <a:prstGeom prst="actionButtonForwardNex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Action Button: Back or Previous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7E5BB3F-A028-154D-A5F1-44CF31133F27}"/>
              </a:ext>
            </a:extLst>
          </p:cNvPr>
          <p:cNvSpPr/>
          <p:nvPr userDrawn="1"/>
        </p:nvSpPr>
        <p:spPr>
          <a:xfrm>
            <a:off x="10848997" y="6408517"/>
            <a:ext cx="360000" cy="360000"/>
          </a:xfrm>
          <a:prstGeom prst="actionButtonBackPrevious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Bouton d'action : Personnalisé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F28E9D6-37E6-3E44-8D7A-39EDA73097CE}"/>
              </a:ext>
            </a:extLst>
          </p:cNvPr>
          <p:cNvSpPr/>
          <p:nvPr userDrawn="1"/>
        </p:nvSpPr>
        <p:spPr>
          <a:xfrm>
            <a:off x="10365371" y="6408517"/>
            <a:ext cx="360000" cy="3600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94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997" r:id="rId2"/>
    <p:sldLayoutId id="2147484000" r:id="rId3"/>
    <p:sldLayoutId id="2147484001" r:id="rId4"/>
    <p:sldLayoutId id="2147483998" r:id="rId5"/>
    <p:sldLayoutId id="2147483999" r:id="rId6"/>
    <p:sldLayoutId id="2147484002" r:id="rId7"/>
    <p:sldLayoutId id="2147484003" r:id="rId8"/>
    <p:sldLayoutId id="2147484091" r:id="rId9"/>
    <p:sldLayoutId id="2147484093" r:id="rId10"/>
    <p:sldLayoutId id="2147484092" r:id="rId11"/>
    <p:sldLayoutId id="2147484094" r:id="rId12"/>
    <p:sldLayoutId id="2147483962" r:id="rId13"/>
    <p:sldLayoutId id="2147484035" r:id="rId14"/>
    <p:sldLayoutId id="2147484053" r:id="rId15"/>
    <p:sldLayoutId id="2147484005" r:id="rId16"/>
    <p:sldLayoutId id="2147483965" r:id="rId17"/>
    <p:sldLayoutId id="2147483959" r:id="rId18"/>
    <p:sldLayoutId id="2147483960" r:id="rId19"/>
    <p:sldLayoutId id="2147484036" r:id="rId20"/>
    <p:sldLayoutId id="2147483961" r:id="rId21"/>
    <p:sldLayoutId id="2147484087" r:id="rId22"/>
    <p:sldLayoutId id="2147484090" r:id="rId23"/>
    <p:sldLayoutId id="2147484085" r:id="rId24"/>
    <p:sldLayoutId id="2147484084" r:id="rId25"/>
    <p:sldLayoutId id="2147484086" r:id="rId26"/>
    <p:sldLayoutId id="2147484088" r:id="rId27"/>
    <p:sldLayoutId id="2147484089" r:id="rId28"/>
    <p:sldLayoutId id="2147484095" r:id="rId29"/>
    <p:sldLayoutId id="2147484006" r:id="rId30"/>
    <p:sldLayoutId id="2147484081" r:id="rId31"/>
    <p:sldLayoutId id="2147484082" r:id="rId32"/>
    <p:sldLayoutId id="2147484076" r:id="rId33"/>
    <p:sldLayoutId id="2147484077" r:id="rId34"/>
    <p:sldLayoutId id="2147484073" r:id="rId35"/>
    <p:sldLayoutId id="2147484072" r:id="rId36"/>
    <p:sldLayoutId id="2147483820" r:id="rId37"/>
    <p:sldLayoutId id="2147483850" r:id="rId38"/>
    <p:sldLayoutId id="2147484080" r:id="rId39"/>
    <p:sldLayoutId id="2147484083" r:id="rId40"/>
    <p:sldLayoutId id="2147484032" r:id="rId41"/>
    <p:sldLayoutId id="2147484033" r:id="rId42"/>
    <p:sldLayoutId id="2147484034" r:id="rId43"/>
    <p:sldLayoutId id="2147483849" r:id="rId44"/>
    <p:sldLayoutId id="2147483821" r:id="rId45"/>
    <p:sldLayoutId id="2147483818" r:id="rId46"/>
    <p:sldLayoutId id="2147484074" r:id="rId47"/>
    <p:sldLayoutId id="2147484070" r:id="rId48"/>
    <p:sldLayoutId id="2147484075" r:id="rId49"/>
    <p:sldLayoutId id="2147484057" r:id="rId50"/>
    <p:sldLayoutId id="2147484055" r:id="rId51"/>
    <p:sldLayoutId id="2147484024" r:id="rId52"/>
    <p:sldLayoutId id="2147484060" r:id="rId53"/>
    <p:sldLayoutId id="2147484025" r:id="rId54"/>
    <p:sldLayoutId id="2147484061" r:id="rId55"/>
    <p:sldLayoutId id="2147484054" r:id="rId56"/>
    <p:sldLayoutId id="2147484062" r:id="rId57"/>
    <p:sldLayoutId id="2147484027" r:id="rId58"/>
    <p:sldLayoutId id="2147484063" r:id="rId59"/>
    <p:sldLayoutId id="2147484026" r:id="rId60"/>
    <p:sldLayoutId id="2147484064" r:id="rId61"/>
    <p:sldLayoutId id="2147484065" r:id="rId62"/>
    <p:sldLayoutId id="2147484066" r:id="rId63"/>
    <p:sldLayoutId id="2147484022" r:id="rId64"/>
    <p:sldLayoutId id="2147484067" r:id="rId65"/>
    <p:sldLayoutId id="2147484030" r:id="rId66"/>
    <p:sldLayoutId id="2147484068" r:id="rId67"/>
    <p:sldLayoutId id="2147484023" r:id="rId68"/>
    <p:sldLayoutId id="2147484069" r:id="rId69"/>
    <p:sldLayoutId id="2147484058" r:id="rId70"/>
    <p:sldLayoutId id="2147484056" r:id="rId71"/>
    <p:sldLayoutId id="2147484097" r:id="rId72"/>
    <p:sldLayoutId id="2147484099" r:id="rId73"/>
    <p:sldLayoutId id="2147484100" r:id="rId74"/>
  </p:sldLayoutIdLst>
  <p:hf hdr="0" ftr="0" dt="0"/>
  <p:txStyles>
    <p:titleStyle>
      <a:lvl1pPr algn="l" defTabSz="912813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lang="en-US" sz="2600" b="0" kern="1200" spc="-50" baseline="0" dirty="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ts val="2000"/>
        </a:lnSpc>
        <a:spcBef>
          <a:spcPts val="600"/>
        </a:spcBef>
        <a:spcAft>
          <a:spcPts val="300"/>
        </a:spcAft>
        <a:buFont typeface="Arial"/>
        <a:buNone/>
        <a:defRPr sz="1400" b="0" i="0" kern="1200" baseline="0">
          <a:solidFill>
            <a:schemeClr val="tx1">
              <a:lumMod val="50000"/>
            </a:scheme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0" indent="0" algn="l" defTabSz="914354" rtl="0" eaLnBrk="1" latinLnBrk="0" hangingPunct="1">
        <a:lnSpc>
          <a:spcPts val="1700"/>
        </a:lnSpc>
        <a:spcBef>
          <a:spcPts val="0"/>
        </a:spcBef>
        <a:spcAft>
          <a:spcPts val="400"/>
        </a:spcAft>
        <a:buFont typeface="Arial"/>
        <a:buNone/>
        <a:defRPr sz="1350" b="0" i="0" kern="1200" baseline="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79388" indent="-179388" algn="l" defTabSz="914354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361950" indent="-179388" algn="l" defTabSz="914354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/>
        <a:buChar char="•"/>
        <a:defRPr sz="1000" b="0" i="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539750" indent="-177800" algn="l" defTabSz="914354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/>
        <a:buChar char="•"/>
        <a:defRPr sz="1000" b="0" i="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461" userDrawn="1">
          <p15:clr>
            <a:srgbClr val="F26B43"/>
          </p15:clr>
        </p15:guide>
        <p15:guide id="8" pos="7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4C4ECE-7A20-DC44-5999-55F3A9536D6D}"/>
              </a:ext>
            </a:extLst>
          </p:cNvPr>
          <p:cNvSpPr/>
          <p:nvPr/>
        </p:nvSpPr>
        <p:spPr>
          <a:xfrm>
            <a:off x="-43180" y="5314384"/>
            <a:ext cx="12235179" cy="1543616"/>
          </a:xfrm>
          <a:prstGeom prst="rect">
            <a:avLst/>
          </a:prstGeom>
          <a:solidFill>
            <a:schemeClr val="accent6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56C5F5-4809-3F3D-4964-1721939399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04131" y="6197109"/>
            <a:ext cx="2520156" cy="5225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00" dirty="0"/>
              <a:t> Webinar créé par </a:t>
            </a:r>
            <a:r>
              <a:rPr lang="fr-FR" sz="1000" dirty="0" err="1"/>
              <a:t>Perfluence</a:t>
            </a:r>
            <a:r>
              <a:rPr lang="fr-FR" sz="1000" dirty="0"/>
              <a:t>, 19 avril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altLang="fr-FR" sz="1000" dirty="0">
                <a:solidFill>
                  <a:schemeClr val="bg1"/>
                </a:solidFill>
              </a:rPr>
              <a:t>© </a:t>
            </a:r>
            <a:r>
              <a:rPr lang="fr-FR" altLang="fr-FR" sz="1000" dirty="0" err="1">
                <a:solidFill>
                  <a:schemeClr val="bg1"/>
                </a:solidFill>
              </a:rPr>
              <a:t>Perfluence</a:t>
            </a:r>
            <a:r>
              <a:rPr lang="fr-FR" altLang="fr-FR" sz="1000" dirty="0">
                <a:solidFill>
                  <a:schemeClr val="bg1"/>
                </a:solidFill>
              </a:rPr>
              <a:t> - Tous droits réservés.</a:t>
            </a:r>
            <a:endParaRPr lang="fr-FR" sz="1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fr-FR" sz="1000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15B6194-9EAD-B605-539D-40928C5B0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19" y="5670550"/>
            <a:ext cx="2107353" cy="831850"/>
          </a:xfrm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49368" y="2304746"/>
            <a:ext cx="9606906" cy="1985159"/>
          </a:xfrm>
        </p:spPr>
        <p:txBody>
          <a:bodyPr/>
          <a:lstStyle/>
          <a:p>
            <a:pPr defTabSz="685766">
              <a:defRPr/>
            </a:pPr>
            <a:r>
              <a:rPr lang="fr-FR" sz="4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dirty="0">
                <a:latin typeface="+mn-lt"/>
              </a:rPr>
              <a:t>Gagnez plus de deals : la vente stratégique de valeur </a:t>
            </a:r>
            <a:r>
              <a:rPr lang="fr-FR" sz="4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lvl="1" defTabSz="68576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40992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99E4026B-7997-1E4F-AC55-FABF28EBF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Moteurs d’achat - La réaction en chaîne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9B40B1D0-78BA-DA4F-B206-BD2DDE2AF7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endParaRPr lang="fr-FR" altLang="fr-FR" sz="1400" dirty="0">
              <a:latin typeface="+mn-lt"/>
            </a:endParaRPr>
          </a:p>
          <a:p>
            <a:pPr eaLnBrk="1" hangingPunct="1">
              <a:lnSpc>
                <a:spcPct val="75000"/>
              </a:lnSpc>
            </a:pPr>
            <a:endParaRPr lang="fr-FR" altLang="fr-FR" sz="1400" dirty="0">
              <a:latin typeface="+mn-lt"/>
            </a:endParaRPr>
          </a:p>
          <a:p>
            <a:pPr eaLnBrk="1" hangingPunct="1">
              <a:lnSpc>
                <a:spcPct val="75000"/>
              </a:lnSpc>
            </a:pPr>
            <a:endParaRPr lang="fr-FR" altLang="fr-FR" sz="1400" dirty="0">
              <a:latin typeface="+mn-lt"/>
            </a:endParaRPr>
          </a:p>
        </p:txBody>
      </p:sp>
      <p:sp>
        <p:nvSpPr>
          <p:cNvPr id="32770" name="Rectangle 8">
            <a:extLst>
              <a:ext uri="{FF2B5EF4-FFF2-40B4-BE49-F238E27FC236}">
                <a16:creationId xmlns:a16="http://schemas.microsoft.com/office/drawing/2014/main" id="{F1698FD2-EB0F-9D4B-A278-27A4A83072E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880600" y="6496050"/>
            <a:ext cx="2311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AE7BFBB8-9605-2446-BB3A-580CFC0C7DEC}" type="slidenum">
              <a:rPr lang="fr-FR" altLang="fr-FR" smtClean="0">
                <a:latin typeface="Century Gothic"/>
              </a:rPr>
              <a:pPr eaLnBrk="1" hangingPunct="1"/>
              <a:t>9</a:t>
            </a:fld>
            <a:endParaRPr lang="fr-FR" altLang="fr-FR" sz="900" dirty="0">
              <a:latin typeface="Century Gothic"/>
            </a:endParaRP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6C59C162-41F0-7041-B5F1-21F751EA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591" y="3042429"/>
            <a:ext cx="6502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 dirty="0">
                <a:solidFill>
                  <a:schemeClr val="hlink"/>
                </a:solidFill>
                <a:latin typeface="+mn-lt"/>
              </a:rPr>
              <a:t>Titre : DAF</a:t>
            </a:r>
          </a:p>
          <a:p>
            <a:pPr eaLnBrk="1" hangingPunct="1"/>
            <a:r>
              <a:rPr lang="fr-FR" altLang="fr-FR" sz="1800" dirty="0">
                <a:latin typeface="+mn-lt"/>
              </a:rPr>
              <a:t>Problème : baisse des profits</a:t>
            </a:r>
          </a:p>
          <a:p>
            <a:pPr eaLnBrk="1" hangingPunct="1"/>
            <a:r>
              <a:rPr lang="fr-FR" altLang="fr-FR" sz="1800" dirty="0">
                <a:latin typeface="+mn-lt"/>
              </a:rPr>
              <a:t>Raison 1 : baisse des revenus</a:t>
            </a:r>
          </a:p>
          <a:p>
            <a:pPr eaLnBrk="1" hangingPunct="1"/>
            <a:r>
              <a:rPr lang="fr-FR" altLang="fr-FR" sz="1800" dirty="0">
                <a:latin typeface="+mn-lt"/>
              </a:rPr>
              <a:t>Raison 2 : augmentation des charges</a:t>
            </a:r>
          </a:p>
          <a:p>
            <a:pPr eaLnBrk="1" hangingPunct="1"/>
            <a:endParaRPr lang="fr-FR" altLang="fr-FR" sz="1800" dirty="0">
              <a:latin typeface="+mn-lt"/>
            </a:endParaRPr>
          </a:p>
        </p:txBody>
      </p:sp>
      <p:sp>
        <p:nvSpPr>
          <p:cNvPr id="32775" name="Rectangle 5">
            <a:extLst>
              <a:ext uri="{FF2B5EF4-FFF2-40B4-BE49-F238E27FC236}">
                <a16:creationId xmlns:a16="http://schemas.microsoft.com/office/drawing/2014/main" id="{E4AC4EBA-1B6E-514B-BB2F-C71B63B96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613" y="4961410"/>
            <a:ext cx="5638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800" b="1" dirty="0">
                <a:solidFill>
                  <a:schemeClr val="hlink"/>
                </a:solidFill>
                <a:latin typeface="+mn-lt"/>
              </a:rPr>
              <a:t>Titre : directeur commercial</a:t>
            </a:r>
          </a:p>
          <a:p>
            <a:pPr eaLnBrk="1" hangingPunct="1"/>
            <a:r>
              <a:rPr lang="fr-FR" altLang="fr-FR" sz="1800" dirty="0">
                <a:latin typeface="+mn-lt"/>
              </a:rPr>
              <a:t>Problème : baisse des revenus</a:t>
            </a:r>
          </a:p>
          <a:p>
            <a:pPr eaLnBrk="1" hangingPunct="1"/>
            <a:r>
              <a:rPr lang="fr-FR" altLang="fr-FR" sz="1800" dirty="0">
                <a:latin typeface="+mn-lt"/>
              </a:rPr>
              <a:t>Raison : baisse du nombre d’opportunités</a:t>
            </a:r>
          </a:p>
          <a:p>
            <a:pPr eaLnBrk="1" hangingPunct="1"/>
            <a:endParaRPr lang="fr-FR" altLang="fr-FR" sz="1800" dirty="0">
              <a:latin typeface="+mn-lt"/>
            </a:endParaRPr>
          </a:p>
          <a:p>
            <a:pPr eaLnBrk="1" hangingPunct="1"/>
            <a:endParaRPr lang="fr-FR" altLang="fr-FR" sz="1800" dirty="0">
              <a:latin typeface="+mn-lt"/>
            </a:endParaRPr>
          </a:p>
        </p:txBody>
      </p:sp>
      <p:sp>
        <p:nvSpPr>
          <p:cNvPr id="32776" name="Freeform 6">
            <a:extLst>
              <a:ext uri="{FF2B5EF4-FFF2-40B4-BE49-F238E27FC236}">
                <a16:creationId xmlns:a16="http://schemas.microsoft.com/office/drawing/2014/main" id="{4E1AADBB-BE52-C44D-BA44-741514A8B34A}"/>
              </a:ext>
            </a:extLst>
          </p:cNvPr>
          <p:cNvSpPr>
            <a:spLocks/>
          </p:cNvSpPr>
          <p:nvPr/>
        </p:nvSpPr>
        <p:spPr bwMode="auto">
          <a:xfrm>
            <a:off x="3927539" y="3881911"/>
            <a:ext cx="2449513" cy="1584325"/>
          </a:xfrm>
          <a:custGeom>
            <a:avLst/>
            <a:gdLst>
              <a:gd name="T0" fmla="*/ 2147483647 w 1542"/>
              <a:gd name="T1" fmla="*/ 0 h 998"/>
              <a:gd name="T2" fmla="*/ 0 w 1542"/>
              <a:gd name="T3" fmla="*/ 0 h 998"/>
              <a:gd name="T4" fmla="*/ 0 w 1542"/>
              <a:gd name="T5" fmla="*/ 2147483647 h 998"/>
              <a:gd name="T6" fmla="*/ 2147483647 w 1542"/>
              <a:gd name="T7" fmla="*/ 2147483647 h 998"/>
              <a:gd name="T8" fmla="*/ 0 60000 65536"/>
              <a:gd name="T9" fmla="*/ 0 60000 65536"/>
              <a:gd name="T10" fmla="*/ 0 60000 65536"/>
              <a:gd name="T11" fmla="*/ 0 60000 65536"/>
              <a:gd name="T12" fmla="*/ 0 w 1542"/>
              <a:gd name="T13" fmla="*/ 0 h 998"/>
              <a:gd name="T14" fmla="*/ 1542 w 1542"/>
              <a:gd name="T15" fmla="*/ 998 h 9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2" h="998">
                <a:moveTo>
                  <a:pt x="454" y="0"/>
                </a:moveTo>
                <a:lnTo>
                  <a:pt x="0" y="0"/>
                </a:lnTo>
                <a:lnTo>
                  <a:pt x="0" y="998"/>
                </a:lnTo>
                <a:lnTo>
                  <a:pt x="1542" y="998"/>
                </a:ln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7" name="Freeform 7">
            <a:extLst>
              <a:ext uri="{FF2B5EF4-FFF2-40B4-BE49-F238E27FC236}">
                <a16:creationId xmlns:a16="http://schemas.microsoft.com/office/drawing/2014/main" id="{9ED58677-D3CC-1E46-BE16-3B38F6D2FB05}"/>
              </a:ext>
            </a:extLst>
          </p:cNvPr>
          <p:cNvSpPr>
            <a:spLocks/>
          </p:cNvSpPr>
          <p:nvPr/>
        </p:nvSpPr>
        <p:spPr bwMode="auto">
          <a:xfrm>
            <a:off x="1768538" y="2584923"/>
            <a:ext cx="2808288" cy="936625"/>
          </a:xfrm>
          <a:custGeom>
            <a:avLst/>
            <a:gdLst>
              <a:gd name="T0" fmla="*/ 2147483647 w 1542"/>
              <a:gd name="T1" fmla="*/ 0 h 998"/>
              <a:gd name="T2" fmla="*/ 0 w 1542"/>
              <a:gd name="T3" fmla="*/ 0 h 998"/>
              <a:gd name="T4" fmla="*/ 0 w 1542"/>
              <a:gd name="T5" fmla="*/ 2147483647 h 998"/>
              <a:gd name="T6" fmla="*/ 2147483647 w 1542"/>
              <a:gd name="T7" fmla="*/ 2147483647 h 998"/>
              <a:gd name="T8" fmla="*/ 0 60000 65536"/>
              <a:gd name="T9" fmla="*/ 0 60000 65536"/>
              <a:gd name="T10" fmla="*/ 0 60000 65536"/>
              <a:gd name="T11" fmla="*/ 0 60000 65536"/>
              <a:gd name="T12" fmla="*/ 0 w 1542"/>
              <a:gd name="T13" fmla="*/ 0 h 998"/>
              <a:gd name="T14" fmla="*/ 1542 w 1542"/>
              <a:gd name="T15" fmla="*/ 998 h 9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2" h="998">
                <a:moveTo>
                  <a:pt x="454" y="0"/>
                </a:moveTo>
                <a:lnTo>
                  <a:pt x="0" y="0"/>
                </a:lnTo>
                <a:lnTo>
                  <a:pt x="0" y="998"/>
                </a:lnTo>
                <a:lnTo>
                  <a:pt x="1542" y="998"/>
                </a:ln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8" name="Text Box 8">
            <a:extLst>
              <a:ext uri="{FF2B5EF4-FFF2-40B4-BE49-F238E27FC236}">
                <a16:creationId xmlns:a16="http://schemas.microsoft.com/office/drawing/2014/main" id="{D2A56D9A-855D-034A-9D4E-AE234AD0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007" y="1779070"/>
            <a:ext cx="408316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fr-FR" altLang="fr-FR" sz="1800" b="1" dirty="0">
                <a:solidFill>
                  <a:schemeClr val="hlink"/>
                </a:solidFill>
                <a:latin typeface="+mn-lt"/>
              </a:rPr>
              <a:t>Titre : PDG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fr-FR" altLang="fr-FR" sz="1800" dirty="0">
                <a:latin typeface="+mn-lt"/>
              </a:rPr>
              <a:t>Problème : baisse du cours de l’action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tx1"/>
              </a:buClr>
              <a:buSzPct val="100000"/>
            </a:pPr>
            <a:r>
              <a:rPr lang="fr-FR" altLang="fr-FR" sz="1800" dirty="0">
                <a:latin typeface="+mn-lt"/>
              </a:rPr>
              <a:t>Raison : baisse des profits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8678CC-C5FC-7F83-6196-A688D7D7BDEB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8599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3">
            <a:extLst>
              <a:ext uri="{FF2B5EF4-FFF2-40B4-BE49-F238E27FC236}">
                <a16:creationId xmlns:a16="http://schemas.microsoft.com/office/drawing/2014/main" id="{58728B58-4780-D944-8EA9-A95DBFC77F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97101" y="2706565"/>
            <a:ext cx="5556738" cy="3066252"/>
          </a:xfrm>
        </p:spPr>
        <p:txBody>
          <a:bodyPr/>
          <a:lstStyle/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altLang="fr-FR" sz="1400" dirty="0"/>
              <a:t>Qui conna</a:t>
            </a:r>
            <a:r>
              <a:rPr lang="fr-FR" altLang="ja-JP" sz="1400" dirty="0">
                <a:ea typeface="ＭＳ Ｐゴシック" panose="020B0600070205080204" pitchFamily="34" charset="-128"/>
              </a:rPr>
              <a:t>î</a:t>
            </a:r>
            <a:r>
              <a:rPr lang="fr-FR" altLang="fr-FR" sz="1400" dirty="0"/>
              <a:t>t-on ?</a:t>
            </a:r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altLang="fr-FR" sz="1400" dirty="0"/>
              <a:t>Qui doit-on connaître ?</a:t>
            </a:r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altLang="fr-FR" sz="1400" dirty="0"/>
              <a:t>Quel est le circuit de décision ?</a:t>
            </a:r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altLang="fr-FR" sz="1400" dirty="0"/>
              <a:t>Qui sont les influenceurs majeurs ?</a:t>
            </a:r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altLang="fr-FR" sz="1400" dirty="0"/>
              <a:t>Qui nous est favorable ?</a:t>
            </a:r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altLang="fr-FR" sz="1400" dirty="0"/>
              <a:t>Qui peut nous aider ?</a:t>
            </a:r>
          </a:p>
          <a:p>
            <a:pPr marL="344488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fr-FR" altLang="fr-FR" sz="1400" dirty="0"/>
              <a:t>Qui peut nous nuire ?</a:t>
            </a:r>
          </a:p>
        </p:txBody>
      </p:sp>
      <p:pic>
        <p:nvPicPr>
          <p:cNvPr id="69638" name="Picture 4">
            <a:extLst>
              <a:ext uri="{FF2B5EF4-FFF2-40B4-BE49-F238E27FC236}">
                <a16:creationId xmlns:a16="http://schemas.microsoft.com/office/drawing/2014/main" id="{F3D84E90-62EA-FD48-AFF7-08504D90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0" y="2170207"/>
            <a:ext cx="3902828" cy="360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103C14C-A2F8-3F7B-47F1-9E30FEDC06AC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581D1AB-9581-56B7-DF04-59268D8C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+mn-lt"/>
              </a:rPr>
              <a:t>Qui est au volant ?</a:t>
            </a:r>
            <a:br>
              <a:rPr lang="fr-FR" altLang="fr-FR" dirty="0">
                <a:latin typeface="+mn-lt"/>
              </a:rPr>
            </a:br>
            <a:r>
              <a:rPr lang="fr-FR" altLang="fr-FR" dirty="0">
                <a:latin typeface="+mn-lt"/>
              </a:rPr>
              <a:t>Décideurs et influence ; les r</a:t>
            </a:r>
            <a:r>
              <a:rPr lang="fr-FR" altLang="ja-JP" dirty="0">
                <a:latin typeface="+mn-lt"/>
                <a:ea typeface="ＭＳ Ｐゴシック" panose="020B0600070205080204" pitchFamily="34" charset="-128"/>
              </a:rPr>
              <a:t>ôles d’achat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4974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3">
            <a:extLst>
              <a:ext uri="{FF2B5EF4-FFF2-40B4-BE49-F238E27FC236}">
                <a16:creationId xmlns:a16="http://schemas.microsoft.com/office/drawing/2014/main" id="{3614DC86-61D7-2B45-B5D9-40690E184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85" y="4077840"/>
            <a:ext cx="5556738" cy="31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38" tIns="49213" rIns="96838" bIns="49213">
            <a:spAutoFit/>
          </a:bodyPr>
          <a:lstStyle>
            <a:lvl1pPr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fr-FR" altLang="fr-FR" sz="1400" dirty="0">
                <a:latin typeface="+mn-lt"/>
                <a:cs typeface="Century Gothic"/>
              </a:rPr>
              <a:t>Dépense son budget. Gère ses projets. Exécute les plans</a:t>
            </a:r>
          </a:p>
        </p:txBody>
      </p:sp>
      <p:sp>
        <p:nvSpPr>
          <p:cNvPr id="122886" name="Rectangle 4">
            <a:extLst>
              <a:ext uri="{FF2B5EF4-FFF2-40B4-BE49-F238E27FC236}">
                <a16:creationId xmlns:a16="http://schemas.microsoft.com/office/drawing/2014/main" id="{6545DB09-4C1B-6943-973B-24D7CD8F9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85" y="2977174"/>
            <a:ext cx="5472250" cy="53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38" tIns="49213" rIns="96838" bIns="49213">
            <a:spAutoFit/>
          </a:bodyPr>
          <a:lstStyle>
            <a:lvl1pPr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fr-FR" altLang="fr-FR" sz="1400" dirty="0">
                <a:latin typeface="+mn-lt"/>
                <a:cs typeface="Century Gothic"/>
              </a:rPr>
              <a:t>Recherche les gains de productivité. Détermine les budgets dans la limite de sa délégation. Alloue les ressources.</a:t>
            </a:r>
          </a:p>
        </p:txBody>
      </p:sp>
      <p:sp>
        <p:nvSpPr>
          <p:cNvPr id="122887" name="Rectangle 5">
            <a:extLst>
              <a:ext uri="{FF2B5EF4-FFF2-40B4-BE49-F238E27FC236}">
                <a16:creationId xmlns:a16="http://schemas.microsoft.com/office/drawing/2014/main" id="{531C6168-DB7D-DA4F-8DD4-8ABC5184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85" y="2189632"/>
            <a:ext cx="5472250" cy="31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38" tIns="49213" rIns="96838" bIns="49213">
            <a:spAutoFit/>
          </a:bodyPr>
          <a:lstStyle>
            <a:lvl1pPr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fr-FR" altLang="fr-FR" sz="1400" dirty="0">
                <a:latin typeface="+mn-lt"/>
                <a:cs typeface="Century Gothic"/>
              </a:rPr>
              <a:t>Définit la mission de l'entreprise, stratégie et plans    </a:t>
            </a:r>
          </a:p>
        </p:txBody>
      </p:sp>
      <p:sp>
        <p:nvSpPr>
          <p:cNvPr id="122888" name="Rectangle 6">
            <a:extLst>
              <a:ext uri="{FF2B5EF4-FFF2-40B4-BE49-F238E27FC236}">
                <a16:creationId xmlns:a16="http://schemas.microsoft.com/office/drawing/2014/main" id="{F5606CE9-29B7-9044-8FF4-C0A78A408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85" y="1931547"/>
            <a:ext cx="1474394" cy="31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38" tIns="49213" rIns="96838" bIns="49213">
            <a:spAutoFit/>
          </a:bodyPr>
          <a:lstStyle>
            <a:lvl1pPr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Century Gothic"/>
              </a:rPr>
              <a:t>Direction :</a:t>
            </a:r>
          </a:p>
        </p:txBody>
      </p:sp>
      <p:sp>
        <p:nvSpPr>
          <p:cNvPr id="122889" name="Rectangle 7">
            <a:extLst>
              <a:ext uri="{FF2B5EF4-FFF2-40B4-BE49-F238E27FC236}">
                <a16:creationId xmlns:a16="http://schemas.microsoft.com/office/drawing/2014/main" id="{E48B35B6-59D7-8D44-B45E-1498A38E4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85" y="2734511"/>
            <a:ext cx="1907524" cy="31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38" tIns="49213" rIns="96838" bIns="49213">
            <a:spAutoFit/>
          </a:bodyPr>
          <a:lstStyle>
            <a:lvl1pPr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Century Gothic"/>
              </a:rPr>
              <a:t>Management :</a:t>
            </a:r>
          </a:p>
        </p:txBody>
      </p:sp>
      <p:sp>
        <p:nvSpPr>
          <p:cNvPr id="122890" name="Rectangle 8">
            <a:extLst>
              <a:ext uri="{FF2B5EF4-FFF2-40B4-BE49-F238E27FC236}">
                <a16:creationId xmlns:a16="http://schemas.microsoft.com/office/drawing/2014/main" id="{346E384E-67DF-1241-98C1-E58761335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84" y="3834230"/>
            <a:ext cx="3465043" cy="31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38" tIns="49213" rIns="96838" bIns="49213">
            <a:spAutoFit/>
          </a:bodyPr>
          <a:lstStyle>
            <a:lvl1pPr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Century Gothic"/>
              </a:rPr>
              <a:t>Responsable opérationnel :</a:t>
            </a:r>
          </a:p>
        </p:txBody>
      </p:sp>
      <p:sp>
        <p:nvSpPr>
          <p:cNvPr id="122891" name="Rectangle 10">
            <a:extLst>
              <a:ext uri="{FF2B5EF4-FFF2-40B4-BE49-F238E27FC236}">
                <a16:creationId xmlns:a16="http://schemas.microsoft.com/office/drawing/2014/main" id="{9D27A180-1B6A-CC44-A952-495282D32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85" y="4713605"/>
            <a:ext cx="2390268" cy="31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38" tIns="49213" rIns="96838" bIns="49213">
            <a:spAutoFit/>
          </a:bodyPr>
          <a:lstStyle>
            <a:lvl1pPr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Century Gothic"/>
              </a:rPr>
              <a:t>Technicien, expert :</a:t>
            </a:r>
          </a:p>
        </p:txBody>
      </p:sp>
      <p:sp>
        <p:nvSpPr>
          <p:cNvPr id="122892" name="Rectangle 11">
            <a:extLst>
              <a:ext uri="{FF2B5EF4-FFF2-40B4-BE49-F238E27FC236}">
                <a16:creationId xmlns:a16="http://schemas.microsoft.com/office/drawing/2014/main" id="{EE2875D6-4FBF-EA48-9C43-3E481E884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85" y="4982924"/>
            <a:ext cx="5561072" cy="53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38" tIns="49213" rIns="96838" bIns="49213">
            <a:spAutoFit/>
          </a:bodyPr>
          <a:lstStyle>
            <a:lvl1pPr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fr-FR" altLang="fr-FR" sz="1400" dirty="0">
                <a:latin typeface="+mn-lt"/>
                <a:cs typeface="Century Gothic"/>
              </a:rPr>
              <a:t>Évalue les aspects techniques. Exécute sa tâche. Recommande techniquement.</a:t>
            </a:r>
          </a:p>
        </p:txBody>
      </p:sp>
      <p:pic>
        <p:nvPicPr>
          <p:cNvPr id="122893" name="Picture 12">
            <a:extLst>
              <a:ext uri="{FF2B5EF4-FFF2-40B4-BE49-F238E27FC236}">
                <a16:creationId xmlns:a16="http://schemas.microsoft.com/office/drawing/2014/main" id="{90320C26-79B2-424A-A914-BB70C5026B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49" y="1904411"/>
            <a:ext cx="4944166" cy="37380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1EC1EA6-C444-E583-D4D6-8231CBC89FB1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F578620-6991-C378-71A7-25DA3A16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À chaque personne concernée SON message valeur pour SES enjeux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5513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4E7E6B58-E82B-AC40-A57C-3B0C9696F5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22976" y="1828800"/>
            <a:ext cx="5446948" cy="1947765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1600" dirty="0"/>
              <a:t>SORTIR de l'impasse technique-prix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1600" dirty="0"/>
              <a:t>DÉPASSER la solution au problème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1600" dirty="0"/>
              <a:t>SOUTENIR une conversation à haut niveau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1600" dirty="0"/>
              <a:t>GAGNER…!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10414C6C-3DDE-AD48-AF53-369332D40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784726"/>
            <a:ext cx="12017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>
              <a:latin typeface="Century Gothic"/>
            </a:endParaRP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6E2D7B55-5592-354E-A348-8ADD33EA9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991" y="4570116"/>
            <a:ext cx="5906918" cy="1111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838" tIns="47625" rIns="96838" bIns="47625">
            <a:spAutoFit/>
          </a:bodyPr>
          <a:lstStyle>
            <a:lvl1pPr defTabSz="9604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altLang="fr-FR" sz="1400" i="1" dirty="0">
                <a:latin typeface="+mn-lt"/>
              </a:rPr>
              <a:t>« Vous êtes cher ! » est un signal de NON-VALEUR de </a:t>
            </a:r>
            <a:r>
              <a:rPr lang="fr-FR" altLang="fr-FR" sz="1400" b="1" i="1" dirty="0">
                <a:latin typeface="+mn-lt"/>
              </a:rPr>
              <a:t>ma</a:t>
            </a:r>
            <a:r>
              <a:rPr lang="fr-FR" altLang="fr-FR" sz="1400" i="1" dirty="0">
                <a:latin typeface="+mn-lt"/>
              </a:rPr>
              <a:t> part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fr-FR" altLang="fr-FR" sz="1400" i="1" dirty="0">
                <a:latin typeface="+mn-lt"/>
              </a:rPr>
              <a:t>- QUI me dit cela ? Quand ? Pourquoi ?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fr-FR" altLang="fr-FR" sz="1400" i="1" dirty="0">
                <a:latin typeface="+mn-lt"/>
              </a:rPr>
              <a:t>- Suis-je au bon niveau ? Face à la bonne concurrence ? Dois-je poursuivre ?</a:t>
            </a:r>
          </a:p>
        </p:txBody>
      </p:sp>
      <p:grpSp>
        <p:nvGrpSpPr>
          <p:cNvPr id="43014" name="Group 8">
            <a:extLst>
              <a:ext uri="{FF2B5EF4-FFF2-40B4-BE49-F238E27FC236}">
                <a16:creationId xmlns:a16="http://schemas.microsoft.com/office/drawing/2014/main" id="{1046CCB2-F0CF-D748-9E65-9BDFDC40A75E}"/>
              </a:ext>
            </a:extLst>
          </p:cNvPr>
          <p:cNvGrpSpPr>
            <a:grpSpLocks/>
          </p:cNvGrpSpPr>
          <p:nvPr/>
        </p:nvGrpSpPr>
        <p:grpSpPr bwMode="auto">
          <a:xfrm>
            <a:off x="1674813" y="1397000"/>
            <a:ext cx="3873500" cy="1308100"/>
            <a:chOff x="335" y="880"/>
            <a:chExt cx="2440" cy="824"/>
          </a:xfrm>
        </p:grpSpPr>
        <p:pic>
          <p:nvPicPr>
            <p:cNvPr id="43021" name="Picture 6">
              <a:extLst>
                <a:ext uri="{FF2B5EF4-FFF2-40B4-BE49-F238E27FC236}">
                  <a16:creationId xmlns:a16="http://schemas.microsoft.com/office/drawing/2014/main" id="{46771132-438A-B141-89FF-96C9AF6B4AE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880"/>
              <a:ext cx="244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2" name="Rectangle 7">
              <a:extLst>
                <a:ext uri="{FF2B5EF4-FFF2-40B4-BE49-F238E27FC236}">
                  <a16:creationId xmlns:a16="http://schemas.microsoft.com/office/drawing/2014/main" id="{7BBA6326-2D6A-9243-89AD-180CF5F70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1328"/>
              <a:ext cx="85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800" b="1" dirty="0">
                  <a:solidFill>
                    <a:schemeClr val="hlink"/>
                  </a:solidFill>
                  <a:latin typeface="Century Gothic"/>
                </a:rPr>
                <a:t>VALEUR</a:t>
              </a:r>
            </a:p>
          </p:txBody>
        </p:sp>
      </p:grpSp>
      <p:pic>
        <p:nvPicPr>
          <p:cNvPr id="43015" name="Picture 9">
            <a:extLst>
              <a:ext uri="{FF2B5EF4-FFF2-40B4-BE49-F238E27FC236}">
                <a16:creationId xmlns:a16="http://schemas.microsoft.com/office/drawing/2014/main" id="{CF31F786-D166-1F4B-BB03-50B8732EECB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4638"/>
            <a:ext cx="37973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Line 10">
            <a:extLst>
              <a:ext uri="{FF2B5EF4-FFF2-40B4-BE49-F238E27FC236}">
                <a16:creationId xmlns:a16="http://schemas.microsoft.com/office/drawing/2014/main" id="{9BC791D7-C147-FE40-8412-8679DB7D1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3" y="2552700"/>
            <a:ext cx="0" cy="1295400"/>
          </a:xfrm>
          <a:prstGeom prst="line">
            <a:avLst/>
          </a:prstGeom>
          <a:noFill/>
          <a:ln w="25400">
            <a:solidFill>
              <a:srgbClr val="4E4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7" name="Freeform 11">
            <a:extLst>
              <a:ext uri="{FF2B5EF4-FFF2-40B4-BE49-F238E27FC236}">
                <a16:creationId xmlns:a16="http://schemas.microsoft.com/office/drawing/2014/main" id="{21640160-4A7C-FF4E-9FBA-603D8211D1CB}"/>
              </a:ext>
            </a:extLst>
          </p:cNvPr>
          <p:cNvSpPr>
            <a:spLocks/>
          </p:cNvSpPr>
          <p:nvPr/>
        </p:nvSpPr>
        <p:spPr bwMode="auto">
          <a:xfrm>
            <a:off x="2312989" y="2755900"/>
            <a:ext cx="2109787" cy="661988"/>
          </a:xfrm>
          <a:custGeom>
            <a:avLst/>
            <a:gdLst>
              <a:gd name="T0" fmla="*/ 2147483647 w 1329"/>
              <a:gd name="T1" fmla="*/ 0 h 417"/>
              <a:gd name="T2" fmla="*/ 2147483647 w 1329"/>
              <a:gd name="T3" fmla="*/ 2147483647 h 417"/>
              <a:gd name="T4" fmla="*/ 2147483647 w 1329"/>
              <a:gd name="T5" fmla="*/ 2147483647 h 417"/>
              <a:gd name="T6" fmla="*/ 2147483647 w 1329"/>
              <a:gd name="T7" fmla="*/ 2147483647 h 417"/>
              <a:gd name="T8" fmla="*/ 2147483647 w 1329"/>
              <a:gd name="T9" fmla="*/ 2147483647 h 417"/>
              <a:gd name="T10" fmla="*/ 2147483647 w 1329"/>
              <a:gd name="T11" fmla="*/ 2147483647 h 417"/>
              <a:gd name="T12" fmla="*/ 2147483647 w 1329"/>
              <a:gd name="T13" fmla="*/ 2147483647 h 417"/>
              <a:gd name="T14" fmla="*/ 2147483647 w 1329"/>
              <a:gd name="T15" fmla="*/ 2147483647 h 417"/>
              <a:gd name="T16" fmla="*/ 2147483647 w 1329"/>
              <a:gd name="T17" fmla="*/ 2147483647 h 417"/>
              <a:gd name="T18" fmla="*/ 2147483647 w 1329"/>
              <a:gd name="T19" fmla="*/ 2147483647 h 417"/>
              <a:gd name="T20" fmla="*/ 2147483647 w 1329"/>
              <a:gd name="T21" fmla="*/ 2147483647 h 417"/>
              <a:gd name="T22" fmla="*/ 2147483647 w 1329"/>
              <a:gd name="T23" fmla="*/ 2147483647 h 417"/>
              <a:gd name="T24" fmla="*/ 2147483647 w 1329"/>
              <a:gd name="T25" fmla="*/ 2147483647 h 417"/>
              <a:gd name="T26" fmla="*/ 2147483647 w 1329"/>
              <a:gd name="T27" fmla="*/ 2147483647 h 417"/>
              <a:gd name="T28" fmla="*/ 2147483647 w 1329"/>
              <a:gd name="T29" fmla="*/ 2147483647 h 417"/>
              <a:gd name="T30" fmla="*/ 2147483647 w 1329"/>
              <a:gd name="T31" fmla="*/ 2147483647 h 417"/>
              <a:gd name="T32" fmla="*/ 2147483647 w 1329"/>
              <a:gd name="T33" fmla="*/ 2147483647 h 417"/>
              <a:gd name="T34" fmla="*/ 2147483647 w 1329"/>
              <a:gd name="T35" fmla="*/ 2147483647 h 417"/>
              <a:gd name="T36" fmla="*/ 2147483647 w 1329"/>
              <a:gd name="T37" fmla="*/ 2147483647 h 417"/>
              <a:gd name="T38" fmla="*/ 2147483647 w 1329"/>
              <a:gd name="T39" fmla="*/ 2147483647 h 417"/>
              <a:gd name="T40" fmla="*/ 2147483647 w 1329"/>
              <a:gd name="T41" fmla="*/ 2147483647 h 417"/>
              <a:gd name="T42" fmla="*/ 2147483647 w 1329"/>
              <a:gd name="T43" fmla="*/ 2147483647 h 417"/>
              <a:gd name="T44" fmla="*/ 0 w 1329"/>
              <a:gd name="T45" fmla="*/ 2147483647 h 417"/>
              <a:gd name="T46" fmla="*/ 2147483647 w 1329"/>
              <a:gd name="T47" fmla="*/ 2147483647 h 417"/>
              <a:gd name="T48" fmla="*/ 2147483647 w 1329"/>
              <a:gd name="T49" fmla="*/ 2147483647 h 417"/>
              <a:gd name="T50" fmla="*/ 2147483647 w 1329"/>
              <a:gd name="T51" fmla="*/ 2147483647 h 417"/>
              <a:gd name="T52" fmla="*/ 2147483647 w 1329"/>
              <a:gd name="T53" fmla="*/ 2147483647 h 417"/>
              <a:gd name="T54" fmla="*/ 2147483647 w 1329"/>
              <a:gd name="T55" fmla="*/ 2147483647 h 417"/>
              <a:gd name="T56" fmla="*/ 2147483647 w 1329"/>
              <a:gd name="T57" fmla="*/ 2147483647 h 417"/>
              <a:gd name="T58" fmla="*/ 2147483647 w 1329"/>
              <a:gd name="T59" fmla="*/ 2147483647 h 417"/>
              <a:gd name="T60" fmla="*/ 2147483647 w 1329"/>
              <a:gd name="T61" fmla="*/ 2147483647 h 417"/>
              <a:gd name="T62" fmla="*/ 2147483647 w 1329"/>
              <a:gd name="T63" fmla="*/ 2147483647 h 417"/>
              <a:gd name="T64" fmla="*/ 2147483647 w 1329"/>
              <a:gd name="T65" fmla="*/ 2147483647 h 417"/>
              <a:gd name="T66" fmla="*/ 2147483647 w 1329"/>
              <a:gd name="T67" fmla="*/ 2147483647 h 417"/>
              <a:gd name="T68" fmla="*/ 2147483647 w 1329"/>
              <a:gd name="T69" fmla="*/ 2147483647 h 417"/>
              <a:gd name="T70" fmla="*/ 2147483647 w 1329"/>
              <a:gd name="T71" fmla="*/ 2147483647 h 417"/>
              <a:gd name="T72" fmla="*/ 2147483647 w 1329"/>
              <a:gd name="T73" fmla="*/ 2147483647 h 4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29"/>
              <a:gd name="T112" fmla="*/ 0 h 417"/>
              <a:gd name="T113" fmla="*/ 1329 w 1329"/>
              <a:gd name="T114" fmla="*/ 417 h 4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29" h="417">
                <a:moveTo>
                  <a:pt x="419" y="0"/>
                </a:moveTo>
                <a:lnTo>
                  <a:pt x="404" y="0"/>
                </a:lnTo>
                <a:lnTo>
                  <a:pt x="396" y="10"/>
                </a:lnTo>
                <a:lnTo>
                  <a:pt x="381" y="20"/>
                </a:lnTo>
                <a:lnTo>
                  <a:pt x="357" y="29"/>
                </a:lnTo>
                <a:lnTo>
                  <a:pt x="318" y="39"/>
                </a:lnTo>
                <a:lnTo>
                  <a:pt x="303" y="44"/>
                </a:lnTo>
                <a:lnTo>
                  <a:pt x="280" y="54"/>
                </a:lnTo>
                <a:lnTo>
                  <a:pt x="249" y="73"/>
                </a:lnTo>
                <a:lnTo>
                  <a:pt x="233" y="78"/>
                </a:lnTo>
                <a:lnTo>
                  <a:pt x="225" y="88"/>
                </a:lnTo>
                <a:lnTo>
                  <a:pt x="217" y="98"/>
                </a:lnTo>
                <a:lnTo>
                  <a:pt x="233" y="103"/>
                </a:lnTo>
                <a:lnTo>
                  <a:pt x="249" y="113"/>
                </a:lnTo>
                <a:lnTo>
                  <a:pt x="264" y="122"/>
                </a:lnTo>
                <a:lnTo>
                  <a:pt x="280" y="132"/>
                </a:lnTo>
                <a:lnTo>
                  <a:pt x="303" y="137"/>
                </a:lnTo>
                <a:lnTo>
                  <a:pt x="318" y="142"/>
                </a:lnTo>
                <a:lnTo>
                  <a:pt x="334" y="147"/>
                </a:lnTo>
                <a:lnTo>
                  <a:pt x="357" y="152"/>
                </a:lnTo>
                <a:lnTo>
                  <a:pt x="388" y="157"/>
                </a:lnTo>
                <a:lnTo>
                  <a:pt x="404" y="162"/>
                </a:lnTo>
                <a:lnTo>
                  <a:pt x="419" y="162"/>
                </a:lnTo>
                <a:lnTo>
                  <a:pt x="435" y="166"/>
                </a:lnTo>
                <a:lnTo>
                  <a:pt x="450" y="166"/>
                </a:lnTo>
                <a:lnTo>
                  <a:pt x="474" y="166"/>
                </a:lnTo>
                <a:lnTo>
                  <a:pt x="489" y="166"/>
                </a:lnTo>
                <a:lnTo>
                  <a:pt x="536" y="162"/>
                </a:lnTo>
                <a:lnTo>
                  <a:pt x="559" y="157"/>
                </a:lnTo>
                <a:lnTo>
                  <a:pt x="575" y="152"/>
                </a:lnTo>
                <a:lnTo>
                  <a:pt x="559" y="152"/>
                </a:lnTo>
                <a:lnTo>
                  <a:pt x="528" y="152"/>
                </a:lnTo>
                <a:lnTo>
                  <a:pt x="489" y="157"/>
                </a:lnTo>
                <a:lnTo>
                  <a:pt x="450" y="162"/>
                </a:lnTo>
                <a:lnTo>
                  <a:pt x="412" y="171"/>
                </a:lnTo>
                <a:lnTo>
                  <a:pt x="357" y="181"/>
                </a:lnTo>
                <a:lnTo>
                  <a:pt x="311" y="186"/>
                </a:lnTo>
                <a:lnTo>
                  <a:pt x="272" y="201"/>
                </a:lnTo>
                <a:lnTo>
                  <a:pt x="233" y="210"/>
                </a:lnTo>
                <a:lnTo>
                  <a:pt x="210" y="220"/>
                </a:lnTo>
                <a:lnTo>
                  <a:pt x="148" y="245"/>
                </a:lnTo>
                <a:lnTo>
                  <a:pt x="132" y="254"/>
                </a:lnTo>
                <a:lnTo>
                  <a:pt x="101" y="259"/>
                </a:lnTo>
                <a:lnTo>
                  <a:pt x="62" y="284"/>
                </a:lnTo>
                <a:lnTo>
                  <a:pt x="23" y="308"/>
                </a:lnTo>
                <a:lnTo>
                  <a:pt x="0" y="328"/>
                </a:lnTo>
                <a:lnTo>
                  <a:pt x="0" y="338"/>
                </a:lnTo>
                <a:lnTo>
                  <a:pt x="8" y="347"/>
                </a:lnTo>
                <a:lnTo>
                  <a:pt x="16" y="362"/>
                </a:lnTo>
                <a:lnTo>
                  <a:pt x="47" y="377"/>
                </a:lnTo>
                <a:lnTo>
                  <a:pt x="78" y="387"/>
                </a:lnTo>
                <a:lnTo>
                  <a:pt x="155" y="401"/>
                </a:lnTo>
                <a:lnTo>
                  <a:pt x="186" y="411"/>
                </a:lnTo>
                <a:lnTo>
                  <a:pt x="287" y="411"/>
                </a:lnTo>
                <a:lnTo>
                  <a:pt x="381" y="411"/>
                </a:lnTo>
                <a:lnTo>
                  <a:pt x="458" y="416"/>
                </a:lnTo>
                <a:lnTo>
                  <a:pt x="544" y="406"/>
                </a:lnTo>
                <a:lnTo>
                  <a:pt x="676" y="392"/>
                </a:lnTo>
                <a:lnTo>
                  <a:pt x="831" y="377"/>
                </a:lnTo>
                <a:lnTo>
                  <a:pt x="955" y="352"/>
                </a:lnTo>
                <a:lnTo>
                  <a:pt x="1072" y="328"/>
                </a:lnTo>
                <a:lnTo>
                  <a:pt x="1157" y="308"/>
                </a:lnTo>
                <a:lnTo>
                  <a:pt x="1219" y="294"/>
                </a:lnTo>
                <a:lnTo>
                  <a:pt x="1250" y="284"/>
                </a:lnTo>
                <a:lnTo>
                  <a:pt x="1289" y="269"/>
                </a:lnTo>
                <a:lnTo>
                  <a:pt x="1305" y="264"/>
                </a:lnTo>
                <a:lnTo>
                  <a:pt x="1320" y="254"/>
                </a:lnTo>
                <a:lnTo>
                  <a:pt x="1320" y="245"/>
                </a:lnTo>
                <a:lnTo>
                  <a:pt x="1328" y="235"/>
                </a:lnTo>
                <a:lnTo>
                  <a:pt x="1312" y="230"/>
                </a:lnTo>
                <a:lnTo>
                  <a:pt x="1289" y="220"/>
                </a:lnTo>
                <a:lnTo>
                  <a:pt x="1196" y="206"/>
                </a:lnTo>
                <a:lnTo>
                  <a:pt x="1180" y="210"/>
                </a:lnTo>
                <a:lnTo>
                  <a:pt x="1165" y="21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8" name="Freeform 12">
            <a:extLst>
              <a:ext uri="{FF2B5EF4-FFF2-40B4-BE49-F238E27FC236}">
                <a16:creationId xmlns:a16="http://schemas.microsoft.com/office/drawing/2014/main" id="{8D401F45-72D3-0F45-AFE6-BBFA5F6EC4D0}"/>
              </a:ext>
            </a:extLst>
          </p:cNvPr>
          <p:cNvSpPr>
            <a:spLocks/>
          </p:cNvSpPr>
          <p:nvPr/>
        </p:nvSpPr>
        <p:spPr bwMode="auto">
          <a:xfrm>
            <a:off x="4662488" y="2311400"/>
            <a:ext cx="711200" cy="204788"/>
          </a:xfrm>
          <a:custGeom>
            <a:avLst/>
            <a:gdLst>
              <a:gd name="T0" fmla="*/ 0 w 448"/>
              <a:gd name="T1" fmla="*/ 2147483647 h 129"/>
              <a:gd name="T2" fmla="*/ 2147483647 w 448"/>
              <a:gd name="T3" fmla="*/ 2147483647 h 129"/>
              <a:gd name="T4" fmla="*/ 2147483647 w 448"/>
              <a:gd name="T5" fmla="*/ 2147483647 h 129"/>
              <a:gd name="T6" fmla="*/ 2147483647 w 448"/>
              <a:gd name="T7" fmla="*/ 2147483647 h 129"/>
              <a:gd name="T8" fmla="*/ 2147483647 w 448"/>
              <a:gd name="T9" fmla="*/ 2147483647 h 129"/>
              <a:gd name="T10" fmla="*/ 2147483647 w 448"/>
              <a:gd name="T11" fmla="*/ 2147483647 h 129"/>
              <a:gd name="T12" fmla="*/ 2147483647 w 448"/>
              <a:gd name="T13" fmla="*/ 2147483647 h 129"/>
              <a:gd name="T14" fmla="*/ 2147483647 w 448"/>
              <a:gd name="T15" fmla="*/ 2147483647 h 129"/>
              <a:gd name="T16" fmla="*/ 2147483647 w 448"/>
              <a:gd name="T17" fmla="*/ 2147483647 h 129"/>
              <a:gd name="T18" fmla="*/ 2147483647 w 448"/>
              <a:gd name="T19" fmla="*/ 2147483647 h 129"/>
              <a:gd name="T20" fmla="*/ 2147483647 w 448"/>
              <a:gd name="T21" fmla="*/ 2147483647 h 129"/>
              <a:gd name="T22" fmla="*/ 2147483647 w 448"/>
              <a:gd name="T23" fmla="*/ 2147483647 h 129"/>
              <a:gd name="T24" fmla="*/ 2147483647 w 448"/>
              <a:gd name="T25" fmla="*/ 2147483647 h 129"/>
              <a:gd name="T26" fmla="*/ 2147483647 w 448"/>
              <a:gd name="T27" fmla="*/ 2147483647 h 129"/>
              <a:gd name="T28" fmla="*/ 2147483647 w 448"/>
              <a:gd name="T29" fmla="*/ 2147483647 h 129"/>
              <a:gd name="T30" fmla="*/ 2147483647 w 448"/>
              <a:gd name="T31" fmla="*/ 2147483647 h 129"/>
              <a:gd name="T32" fmla="*/ 2147483647 w 448"/>
              <a:gd name="T33" fmla="*/ 2147483647 h 129"/>
              <a:gd name="T34" fmla="*/ 2147483647 w 448"/>
              <a:gd name="T35" fmla="*/ 2147483647 h 129"/>
              <a:gd name="T36" fmla="*/ 2147483647 w 448"/>
              <a:gd name="T37" fmla="*/ 2147483647 h 129"/>
              <a:gd name="T38" fmla="*/ 2147483647 w 448"/>
              <a:gd name="T39" fmla="*/ 2147483647 h 129"/>
              <a:gd name="T40" fmla="*/ 2147483647 w 448"/>
              <a:gd name="T41" fmla="*/ 2147483647 h 129"/>
              <a:gd name="T42" fmla="*/ 2147483647 w 448"/>
              <a:gd name="T43" fmla="*/ 2147483647 h 129"/>
              <a:gd name="T44" fmla="*/ 2147483647 w 448"/>
              <a:gd name="T45" fmla="*/ 0 h 1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8"/>
              <a:gd name="T70" fmla="*/ 0 h 129"/>
              <a:gd name="T71" fmla="*/ 448 w 448"/>
              <a:gd name="T72" fmla="*/ 129 h 1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8" h="129">
                <a:moveTo>
                  <a:pt x="0" y="128"/>
                </a:moveTo>
                <a:lnTo>
                  <a:pt x="24" y="128"/>
                </a:lnTo>
                <a:lnTo>
                  <a:pt x="40" y="128"/>
                </a:lnTo>
                <a:lnTo>
                  <a:pt x="64" y="128"/>
                </a:lnTo>
                <a:lnTo>
                  <a:pt x="104" y="120"/>
                </a:lnTo>
                <a:lnTo>
                  <a:pt x="120" y="112"/>
                </a:lnTo>
                <a:lnTo>
                  <a:pt x="136" y="112"/>
                </a:lnTo>
                <a:lnTo>
                  <a:pt x="152" y="112"/>
                </a:lnTo>
                <a:lnTo>
                  <a:pt x="168" y="112"/>
                </a:lnTo>
                <a:lnTo>
                  <a:pt x="184" y="112"/>
                </a:lnTo>
                <a:lnTo>
                  <a:pt x="208" y="104"/>
                </a:lnTo>
                <a:lnTo>
                  <a:pt x="239" y="96"/>
                </a:lnTo>
                <a:lnTo>
                  <a:pt x="263" y="88"/>
                </a:lnTo>
                <a:lnTo>
                  <a:pt x="279" y="88"/>
                </a:lnTo>
                <a:lnTo>
                  <a:pt x="295" y="80"/>
                </a:lnTo>
                <a:lnTo>
                  <a:pt x="335" y="56"/>
                </a:lnTo>
                <a:lnTo>
                  <a:pt x="351" y="48"/>
                </a:lnTo>
                <a:lnTo>
                  <a:pt x="367" y="40"/>
                </a:lnTo>
                <a:lnTo>
                  <a:pt x="383" y="24"/>
                </a:lnTo>
                <a:lnTo>
                  <a:pt x="399" y="16"/>
                </a:lnTo>
                <a:lnTo>
                  <a:pt x="415" y="16"/>
                </a:lnTo>
                <a:lnTo>
                  <a:pt x="431" y="8"/>
                </a:lnTo>
                <a:lnTo>
                  <a:pt x="44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19" name="Freeform 13">
            <a:extLst>
              <a:ext uri="{FF2B5EF4-FFF2-40B4-BE49-F238E27FC236}">
                <a16:creationId xmlns:a16="http://schemas.microsoft.com/office/drawing/2014/main" id="{42016135-1F0A-A54D-8080-4ED6E6AEA6AA}"/>
              </a:ext>
            </a:extLst>
          </p:cNvPr>
          <p:cNvSpPr>
            <a:spLocks/>
          </p:cNvSpPr>
          <p:nvPr/>
        </p:nvSpPr>
        <p:spPr bwMode="auto">
          <a:xfrm>
            <a:off x="4864101" y="2489200"/>
            <a:ext cx="714375" cy="204788"/>
          </a:xfrm>
          <a:custGeom>
            <a:avLst/>
            <a:gdLst>
              <a:gd name="T0" fmla="*/ 0 w 449"/>
              <a:gd name="T1" fmla="*/ 2147483647 h 129"/>
              <a:gd name="T2" fmla="*/ 2147483647 w 449"/>
              <a:gd name="T3" fmla="*/ 2147483647 h 129"/>
              <a:gd name="T4" fmla="*/ 2147483647 w 449"/>
              <a:gd name="T5" fmla="*/ 2147483647 h 129"/>
              <a:gd name="T6" fmla="*/ 2147483647 w 449"/>
              <a:gd name="T7" fmla="*/ 2147483647 h 129"/>
              <a:gd name="T8" fmla="*/ 2147483647 w 449"/>
              <a:gd name="T9" fmla="*/ 2147483647 h 129"/>
              <a:gd name="T10" fmla="*/ 2147483647 w 449"/>
              <a:gd name="T11" fmla="*/ 2147483647 h 129"/>
              <a:gd name="T12" fmla="*/ 2147483647 w 449"/>
              <a:gd name="T13" fmla="*/ 2147483647 h 129"/>
              <a:gd name="T14" fmla="*/ 2147483647 w 449"/>
              <a:gd name="T15" fmla="*/ 2147483647 h 129"/>
              <a:gd name="T16" fmla="*/ 2147483647 w 449"/>
              <a:gd name="T17" fmla="*/ 2147483647 h 129"/>
              <a:gd name="T18" fmla="*/ 2147483647 w 449"/>
              <a:gd name="T19" fmla="*/ 2147483647 h 129"/>
              <a:gd name="T20" fmla="*/ 2147483647 w 449"/>
              <a:gd name="T21" fmla="*/ 2147483647 h 129"/>
              <a:gd name="T22" fmla="*/ 2147483647 w 449"/>
              <a:gd name="T23" fmla="*/ 2147483647 h 129"/>
              <a:gd name="T24" fmla="*/ 2147483647 w 449"/>
              <a:gd name="T25" fmla="*/ 2147483647 h 129"/>
              <a:gd name="T26" fmla="*/ 2147483647 w 449"/>
              <a:gd name="T27" fmla="*/ 2147483647 h 129"/>
              <a:gd name="T28" fmla="*/ 2147483647 w 449"/>
              <a:gd name="T29" fmla="*/ 2147483647 h 129"/>
              <a:gd name="T30" fmla="*/ 2147483647 w 449"/>
              <a:gd name="T31" fmla="*/ 2147483647 h 129"/>
              <a:gd name="T32" fmla="*/ 2147483647 w 449"/>
              <a:gd name="T33" fmla="*/ 2147483647 h 129"/>
              <a:gd name="T34" fmla="*/ 2147483647 w 449"/>
              <a:gd name="T35" fmla="*/ 2147483647 h 129"/>
              <a:gd name="T36" fmla="*/ 2147483647 w 449"/>
              <a:gd name="T37" fmla="*/ 2147483647 h 129"/>
              <a:gd name="T38" fmla="*/ 2147483647 w 449"/>
              <a:gd name="T39" fmla="*/ 2147483647 h 129"/>
              <a:gd name="T40" fmla="*/ 2147483647 w 449"/>
              <a:gd name="T41" fmla="*/ 2147483647 h 129"/>
              <a:gd name="T42" fmla="*/ 2147483647 w 449"/>
              <a:gd name="T43" fmla="*/ 2147483647 h 129"/>
              <a:gd name="T44" fmla="*/ 2147483647 w 449"/>
              <a:gd name="T45" fmla="*/ 0 h 1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9"/>
              <a:gd name="T70" fmla="*/ 0 h 129"/>
              <a:gd name="T71" fmla="*/ 449 w 449"/>
              <a:gd name="T72" fmla="*/ 129 h 1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9" h="129">
                <a:moveTo>
                  <a:pt x="0" y="128"/>
                </a:moveTo>
                <a:lnTo>
                  <a:pt x="24" y="128"/>
                </a:lnTo>
                <a:lnTo>
                  <a:pt x="40" y="128"/>
                </a:lnTo>
                <a:lnTo>
                  <a:pt x="64" y="128"/>
                </a:lnTo>
                <a:lnTo>
                  <a:pt x="104" y="120"/>
                </a:lnTo>
                <a:lnTo>
                  <a:pt x="120" y="112"/>
                </a:lnTo>
                <a:lnTo>
                  <a:pt x="136" y="112"/>
                </a:lnTo>
                <a:lnTo>
                  <a:pt x="152" y="112"/>
                </a:lnTo>
                <a:lnTo>
                  <a:pt x="168" y="112"/>
                </a:lnTo>
                <a:lnTo>
                  <a:pt x="184" y="112"/>
                </a:lnTo>
                <a:lnTo>
                  <a:pt x="208" y="104"/>
                </a:lnTo>
                <a:lnTo>
                  <a:pt x="240" y="96"/>
                </a:lnTo>
                <a:lnTo>
                  <a:pt x="264" y="88"/>
                </a:lnTo>
                <a:lnTo>
                  <a:pt x="280" y="88"/>
                </a:lnTo>
                <a:lnTo>
                  <a:pt x="296" y="80"/>
                </a:lnTo>
                <a:lnTo>
                  <a:pt x="336" y="56"/>
                </a:lnTo>
                <a:lnTo>
                  <a:pt x="352" y="48"/>
                </a:lnTo>
                <a:lnTo>
                  <a:pt x="368" y="40"/>
                </a:lnTo>
                <a:lnTo>
                  <a:pt x="384" y="24"/>
                </a:lnTo>
                <a:lnTo>
                  <a:pt x="400" y="16"/>
                </a:lnTo>
                <a:lnTo>
                  <a:pt x="416" y="16"/>
                </a:lnTo>
                <a:lnTo>
                  <a:pt x="432" y="8"/>
                </a:lnTo>
                <a:lnTo>
                  <a:pt x="44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020" name="Freeform 14">
            <a:extLst>
              <a:ext uri="{FF2B5EF4-FFF2-40B4-BE49-F238E27FC236}">
                <a16:creationId xmlns:a16="http://schemas.microsoft.com/office/drawing/2014/main" id="{39D18BA6-1223-2B4A-9FF0-1F554A6815DB}"/>
              </a:ext>
            </a:extLst>
          </p:cNvPr>
          <p:cNvSpPr>
            <a:spLocks/>
          </p:cNvSpPr>
          <p:nvPr/>
        </p:nvSpPr>
        <p:spPr bwMode="auto">
          <a:xfrm>
            <a:off x="4992688" y="2794000"/>
            <a:ext cx="711200" cy="204788"/>
          </a:xfrm>
          <a:custGeom>
            <a:avLst/>
            <a:gdLst>
              <a:gd name="T0" fmla="*/ 0 w 448"/>
              <a:gd name="T1" fmla="*/ 2147483647 h 129"/>
              <a:gd name="T2" fmla="*/ 2147483647 w 448"/>
              <a:gd name="T3" fmla="*/ 2147483647 h 129"/>
              <a:gd name="T4" fmla="*/ 2147483647 w 448"/>
              <a:gd name="T5" fmla="*/ 2147483647 h 129"/>
              <a:gd name="T6" fmla="*/ 2147483647 w 448"/>
              <a:gd name="T7" fmla="*/ 2147483647 h 129"/>
              <a:gd name="T8" fmla="*/ 2147483647 w 448"/>
              <a:gd name="T9" fmla="*/ 2147483647 h 129"/>
              <a:gd name="T10" fmla="*/ 2147483647 w 448"/>
              <a:gd name="T11" fmla="*/ 2147483647 h 129"/>
              <a:gd name="T12" fmla="*/ 2147483647 w 448"/>
              <a:gd name="T13" fmla="*/ 2147483647 h 129"/>
              <a:gd name="T14" fmla="*/ 2147483647 w 448"/>
              <a:gd name="T15" fmla="*/ 2147483647 h 129"/>
              <a:gd name="T16" fmla="*/ 2147483647 w 448"/>
              <a:gd name="T17" fmla="*/ 2147483647 h 129"/>
              <a:gd name="T18" fmla="*/ 2147483647 w 448"/>
              <a:gd name="T19" fmla="*/ 2147483647 h 129"/>
              <a:gd name="T20" fmla="*/ 2147483647 w 448"/>
              <a:gd name="T21" fmla="*/ 2147483647 h 129"/>
              <a:gd name="T22" fmla="*/ 2147483647 w 448"/>
              <a:gd name="T23" fmla="*/ 2147483647 h 129"/>
              <a:gd name="T24" fmla="*/ 2147483647 w 448"/>
              <a:gd name="T25" fmla="*/ 2147483647 h 129"/>
              <a:gd name="T26" fmla="*/ 2147483647 w 448"/>
              <a:gd name="T27" fmla="*/ 2147483647 h 129"/>
              <a:gd name="T28" fmla="*/ 2147483647 w 448"/>
              <a:gd name="T29" fmla="*/ 2147483647 h 129"/>
              <a:gd name="T30" fmla="*/ 2147483647 w 448"/>
              <a:gd name="T31" fmla="*/ 2147483647 h 129"/>
              <a:gd name="T32" fmla="*/ 2147483647 w 448"/>
              <a:gd name="T33" fmla="*/ 2147483647 h 129"/>
              <a:gd name="T34" fmla="*/ 2147483647 w 448"/>
              <a:gd name="T35" fmla="*/ 2147483647 h 129"/>
              <a:gd name="T36" fmla="*/ 2147483647 w 448"/>
              <a:gd name="T37" fmla="*/ 2147483647 h 129"/>
              <a:gd name="T38" fmla="*/ 2147483647 w 448"/>
              <a:gd name="T39" fmla="*/ 2147483647 h 129"/>
              <a:gd name="T40" fmla="*/ 2147483647 w 448"/>
              <a:gd name="T41" fmla="*/ 2147483647 h 129"/>
              <a:gd name="T42" fmla="*/ 2147483647 w 448"/>
              <a:gd name="T43" fmla="*/ 2147483647 h 129"/>
              <a:gd name="T44" fmla="*/ 2147483647 w 448"/>
              <a:gd name="T45" fmla="*/ 0 h 12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48"/>
              <a:gd name="T70" fmla="*/ 0 h 129"/>
              <a:gd name="T71" fmla="*/ 448 w 448"/>
              <a:gd name="T72" fmla="*/ 129 h 12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48" h="129">
                <a:moveTo>
                  <a:pt x="0" y="128"/>
                </a:moveTo>
                <a:lnTo>
                  <a:pt x="24" y="128"/>
                </a:lnTo>
                <a:lnTo>
                  <a:pt x="40" y="128"/>
                </a:lnTo>
                <a:lnTo>
                  <a:pt x="64" y="128"/>
                </a:lnTo>
                <a:lnTo>
                  <a:pt x="104" y="120"/>
                </a:lnTo>
                <a:lnTo>
                  <a:pt x="120" y="112"/>
                </a:lnTo>
                <a:lnTo>
                  <a:pt x="136" y="112"/>
                </a:lnTo>
                <a:lnTo>
                  <a:pt x="152" y="112"/>
                </a:lnTo>
                <a:lnTo>
                  <a:pt x="168" y="112"/>
                </a:lnTo>
                <a:lnTo>
                  <a:pt x="184" y="112"/>
                </a:lnTo>
                <a:lnTo>
                  <a:pt x="208" y="104"/>
                </a:lnTo>
                <a:lnTo>
                  <a:pt x="239" y="96"/>
                </a:lnTo>
                <a:lnTo>
                  <a:pt x="263" y="88"/>
                </a:lnTo>
                <a:lnTo>
                  <a:pt x="279" y="88"/>
                </a:lnTo>
                <a:lnTo>
                  <a:pt x="295" y="80"/>
                </a:lnTo>
                <a:lnTo>
                  <a:pt x="335" y="56"/>
                </a:lnTo>
                <a:lnTo>
                  <a:pt x="351" y="48"/>
                </a:lnTo>
                <a:lnTo>
                  <a:pt x="367" y="40"/>
                </a:lnTo>
                <a:lnTo>
                  <a:pt x="383" y="24"/>
                </a:lnTo>
                <a:lnTo>
                  <a:pt x="399" y="16"/>
                </a:lnTo>
                <a:lnTo>
                  <a:pt x="415" y="16"/>
                </a:lnTo>
                <a:lnTo>
                  <a:pt x="431" y="8"/>
                </a:lnTo>
                <a:lnTo>
                  <a:pt x="44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02506DB-CD67-491B-1F2C-D089C83B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« SVS », pourquoi ?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ED9303-D737-8EE1-559B-CA74CD57443C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289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4">
            <a:extLst>
              <a:ext uri="{FF2B5EF4-FFF2-40B4-BE49-F238E27FC236}">
                <a16:creationId xmlns:a16="http://schemas.microsoft.com/office/drawing/2014/main" id="{02E496B2-246D-1D4D-8AC9-94755F95E5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242300" y="6513973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B51B861-13D3-784C-B8E6-80BF87528BD3}" type="slidenum">
              <a:rPr lang="fr-FR" altLang="fr-FR" sz="800">
                <a:latin typeface="Century Gothic"/>
              </a:rPr>
              <a:pPr algn="r" eaLnBrk="1" hangingPunct="1"/>
              <a:t>13</a:t>
            </a:fld>
            <a:endParaRPr lang="fr-FR" altLang="fr-FR" sz="800" dirty="0">
              <a:latin typeface="Century Gothic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5570203" y="2224382"/>
            <a:ext cx="5897431" cy="923330"/>
          </a:xfrm>
        </p:spPr>
        <p:txBody>
          <a:bodyPr/>
          <a:lstStyle/>
          <a:p>
            <a:r>
              <a:rPr lang="fr-FR" dirty="0"/>
              <a:t>Gagner par les stratégies </a:t>
            </a:r>
            <a:br>
              <a:rPr lang="fr-FR" dirty="0"/>
            </a:br>
            <a:r>
              <a:rPr lang="fr-FR" dirty="0"/>
              <a:t>de vente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DE9938-78E9-608F-16D2-D8E171677B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87986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Text Box 5">
            <a:extLst>
              <a:ext uri="{FF2B5EF4-FFF2-40B4-BE49-F238E27FC236}">
                <a16:creationId xmlns:a16="http://schemas.microsoft.com/office/drawing/2014/main" id="{3373A1E8-587B-D544-A84D-4F589032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08" y="1325563"/>
            <a:ext cx="5558693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FF6200"/>
              </a:buClr>
              <a:buFont typeface="Monotype Sorts" pitchFamily="2" charset="2"/>
              <a:buNone/>
            </a:pPr>
            <a:r>
              <a:rPr lang="fr-FR" altLang="fr-FR" sz="1400" i="1" dirty="0">
                <a:latin typeface="+mn-lt"/>
              </a:rPr>
              <a:t>DÉFINITIONS</a:t>
            </a:r>
            <a:endParaRPr lang="fr-FR" altLang="fr-FR" sz="1400" b="1" dirty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fr-FR" altLang="fr-FR" sz="1400" dirty="0">
                <a:latin typeface="+mn-lt"/>
              </a:rPr>
              <a:t>STRATÉGIE 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fr-FR" altLang="fr-FR" sz="1400" dirty="0">
                <a:latin typeface="+mn-lt"/>
              </a:rPr>
              <a:t>L'art de disposer ses forces AVANT l'engagement pour atteindre l'objectif à coût minimum - LES BONNES RESSOURCES À BON ESCIENT.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fr-FR" altLang="fr-FR" sz="1400" dirty="0">
                <a:latin typeface="+mn-lt"/>
              </a:rPr>
              <a:t>TACTIQUE 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fr-FR" altLang="fr-FR" sz="1400" dirty="0">
                <a:latin typeface="+mn-lt"/>
              </a:rPr>
              <a:t>L’art de manœuvrer.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6200"/>
              </a:buClr>
              <a:buFont typeface="Monotype Sorts" pitchFamily="2" charset="2"/>
              <a:buNone/>
            </a:pPr>
            <a:r>
              <a:rPr lang="fr-FR" altLang="fr-FR" sz="1400" b="1" dirty="0">
                <a:latin typeface="+mn-lt"/>
              </a:rPr>
              <a:t>TROIS CLASSES de STRATÉGIE</a:t>
            </a:r>
          </a:p>
          <a:p>
            <a:pPr marL="857250" lvl="1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1400" dirty="0">
                <a:latin typeface="+mn-lt"/>
              </a:rPr>
              <a:t>Directe / </a:t>
            </a:r>
            <a:r>
              <a:rPr lang="fr-FR" altLang="fr-FR" sz="1400" dirty="0" err="1">
                <a:latin typeface="+mn-lt"/>
              </a:rPr>
              <a:t>Divisionnelle</a:t>
            </a:r>
            <a:r>
              <a:rPr lang="fr-FR" altLang="fr-FR" sz="1400" dirty="0">
                <a:latin typeface="+mn-lt"/>
              </a:rPr>
              <a:t> ;</a:t>
            </a:r>
          </a:p>
          <a:p>
            <a:pPr marL="857250" lvl="1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1400" dirty="0">
                <a:latin typeface="+mn-lt"/>
              </a:rPr>
              <a:t>Indirecte ;</a:t>
            </a:r>
          </a:p>
          <a:p>
            <a:pPr marL="857250" lvl="1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1400" dirty="0">
                <a:latin typeface="+mn-lt"/>
              </a:rPr>
              <a:t>Bloquer.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6200"/>
              </a:buClr>
              <a:buFont typeface="Monotype Sorts" pitchFamily="2" charset="2"/>
              <a:buNone/>
            </a:pPr>
            <a:r>
              <a:rPr lang="fr-FR" altLang="fr-FR" sz="1400" b="1" dirty="0">
                <a:latin typeface="+mn-lt"/>
              </a:rPr>
              <a:t>DEUX CONTEXTES MARKETING</a:t>
            </a:r>
          </a:p>
          <a:p>
            <a:pPr marL="857250" lvl="1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1400" dirty="0">
                <a:latin typeface="+mn-lt"/>
              </a:rPr>
              <a:t>Défense ;</a:t>
            </a:r>
          </a:p>
          <a:p>
            <a:pPr marL="857250" lvl="1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1400" dirty="0">
                <a:latin typeface="+mn-lt"/>
              </a:rPr>
              <a:t>Développement.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6200"/>
              </a:buClr>
              <a:buFont typeface="Monotype Sorts" pitchFamily="2" charset="2"/>
              <a:buNone/>
            </a:pPr>
            <a:r>
              <a:rPr lang="fr-FR" altLang="fr-FR" sz="1400" b="1" dirty="0">
                <a:latin typeface="+mn-lt"/>
              </a:rPr>
              <a:t>UNE OBLIGATION</a:t>
            </a:r>
          </a:p>
          <a:p>
            <a:pPr marL="857250" lvl="1" indent="-2857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altLang="fr-FR" sz="1400" dirty="0">
                <a:latin typeface="+mn-lt"/>
              </a:rPr>
              <a:t>Relationnel &amp; politique (voir RIM*)</a:t>
            </a:r>
          </a:p>
        </p:txBody>
      </p:sp>
      <p:pic>
        <p:nvPicPr>
          <p:cNvPr id="52229" name="Picture 6" descr="77d6afae569279dab289eca19784ccdb">
            <a:extLst>
              <a:ext uri="{FF2B5EF4-FFF2-40B4-BE49-F238E27FC236}">
                <a16:creationId xmlns:a16="http://schemas.microsoft.com/office/drawing/2014/main" id="{8A0870EA-88C1-804D-BF48-2B757ECD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53" y="719016"/>
            <a:ext cx="4028756" cy="53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BDD44C8-E7A1-79A0-FC4B-EA8C3347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Stratégies en vente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51C821-3402-2C19-7FC4-518AECCAF03D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43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12">
            <a:extLst>
              <a:ext uri="{FF2B5EF4-FFF2-40B4-BE49-F238E27FC236}">
                <a16:creationId xmlns:a16="http://schemas.microsoft.com/office/drawing/2014/main" id="{BB12B401-6E3D-5147-8B64-016CE153D2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/>
              <a:t>Échéancier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/>
              <a:t>Leurres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/>
              <a:t>Sur l'offre :</a:t>
            </a:r>
          </a:p>
          <a:p>
            <a:pPr marL="522288" lvl="2" indent="-342900">
              <a:buFont typeface="Wingdings" panose="05000000000000000000" pitchFamily="2" charset="2"/>
              <a:buChar char="Ø"/>
            </a:pPr>
            <a:r>
              <a:rPr lang="fr-FR" altLang="fr-FR" dirty="0"/>
              <a:t>Emmener le client sur un terrain qui nous est favorable ;</a:t>
            </a:r>
          </a:p>
          <a:p>
            <a:pPr marL="522288" lvl="2" indent="-342900">
              <a:buFont typeface="Wingdings" panose="05000000000000000000" pitchFamily="2" charset="2"/>
              <a:buChar char="Ø"/>
            </a:pPr>
            <a:r>
              <a:rPr lang="fr-FR" altLang="fr-FR" dirty="0"/>
              <a:t>Où sur un terrain défavorable à la concurrence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/>
              <a:t>Contre-tactiques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dirty="0"/>
              <a:t>Pilules empoisonnées </a:t>
            </a:r>
          </a:p>
        </p:txBody>
      </p:sp>
      <p:sp>
        <p:nvSpPr>
          <p:cNvPr id="57346" name="Rectangle 8">
            <a:extLst>
              <a:ext uri="{FF2B5EF4-FFF2-40B4-BE49-F238E27FC236}">
                <a16:creationId xmlns:a16="http://schemas.microsoft.com/office/drawing/2014/main" id="{51B90267-2869-F942-8F3B-5D7DEE8F560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880600" y="6496050"/>
            <a:ext cx="2311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D22F6844-18F2-9C46-8210-0FC86319D484}" type="slidenum">
              <a:rPr lang="fr-FR" altLang="fr-FR" smtClean="0">
                <a:latin typeface="Century Gothic"/>
              </a:rPr>
              <a:pPr eaLnBrk="1" hangingPunct="1"/>
              <a:t>15</a:t>
            </a:fld>
            <a:endParaRPr lang="fr-FR" altLang="fr-FR" sz="900" dirty="0">
              <a:latin typeface="Century Gothic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A7072B-944C-2EEA-C74F-4BBEC001E671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989A927-021C-CD52-E26C-F2BCC7EC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Tactiques et contre-tactiques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AF26A6-92E0-78F0-B6FB-EF71DF114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4226"/>
            <a:ext cx="1181614" cy="10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7527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>
            <a:extLst>
              <a:ext uri="{FF2B5EF4-FFF2-40B4-BE49-F238E27FC236}">
                <a16:creationId xmlns:a16="http://schemas.microsoft.com/office/drawing/2014/main" id="{0BF85CEB-B9B2-2846-8C51-CD380FBD6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700" dirty="0"/>
              <a:t>Processus d’achat du client</a:t>
            </a:r>
          </a:p>
        </p:txBody>
      </p:sp>
      <p:sp>
        <p:nvSpPr>
          <p:cNvPr id="62466" name="Rectangle 8">
            <a:extLst>
              <a:ext uri="{FF2B5EF4-FFF2-40B4-BE49-F238E27FC236}">
                <a16:creationId xmlns:a16="http://schemas.microsoft.com/office/drawing/2014/main" id="{83658B60-5181-6344-AD9B-E52DB0F612F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880600" y="6496050"/>
            <a:ext cx="2311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AE7BFBB8-9605-2446-BB3A-580CFC0C7DEC}" type="slidenum">
              <a:rPr lang="fr-FR" altLang="fr-FR" smtClean="0">
                <a:latin typeface="Century Gothic"/>
              </a:rPr>
              <a:pPr eaLnBrk="1" hangingPunct="1"/>
              <a:t>16</a:t>
            </a:fld>
            <a:endParaRPr lang="fr-FR" altLang="fr-FR" sz="900" dirty="0">
              <a:latin typeface="Century Gothic"/>
            </a:endParaRPr>
          </a:p>
        </p:txBody>
      </p:sp>
      <p:sp>
        <p:nvSpPr>
          <p:cNvPr id="62471" name="Rectangle 5">
            <a:extLst>
              <a:ext uri="{FF2B5EF4-FFF2-40B4-BE49-F238E27FC236}">
                <a16:creationId xmlns:a16="http://schemas.microsoft.com/office/drawing/2014/main" id="{B8A42438-DB85-0843-9680-2C1DB53C3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439" y="2196553"/>
            <a:ext cx="133798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entury Gothic"/>
              </a:rPr>
              <a:t>Besoins</a:t>
            </a:r>
          </a:p>
        </p:txBody>
      </p:sp>
      <p:sp>
        <p:nvSpPr>
          <p:cNvPr id="62472" name="Rectangle 6">
            <a:extLst>
              <a:ext uri="{FF2B5EF4-FFF2-40B4-BE49-F238E27FC236}">
                <a16:creationId xmlns:a16="http://schemas.microsoft.com/office/drawing/2014/main" id="{9E6B9228-13F3-8742-8C70-43789A73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548" y="5395692"/>
            <a:ext cx="130736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Century Gothic"/>
              </a:rPr>
              <a:t>Options</a:t>
            </a:r>
          </a:p>
        </p:txBody>
      </p:sp>
      <p:sp>
        <p:nvSpPr>
          <p:cNvPr id="62473" name="Rectangle 7">
            <a:extLst>
              <a:ext uri="{FF2B5EF4-FFF2-40B4-BE49-F238E27FC236}">
                <a16:creationId xmlns:a16="http://schemas.microsoft.com/office/drawing/2014/main" id="{C3D02ED5-D710-3E40-8CCD-408B35CDE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032" y="4958817"/>
            <a:ext cx="168897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entury Gothic"/>
              </a:rPr>
              <a:t>Résolution</a:t>
            </a:r>
          </a:p>
        </p:txBody>
      </p:sp>
      <p:sp>
        <p:nvSpPr>
          <p:cNvPr id="62474" name="Rectangle 8">
            <a:extLst>
              <a:ext uri="{FF2B5EF4-FFF2-40B4-BE49-F238E27FC236}">
                <a16:creationId xmlns:a16="http://schemas.microsoft.com/office/drawing/2014/main" id="{87C93E41-CD82-1E49-A35A-025178B3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326" y="1796068"/>
            <a:ext cx="147225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solidFill>
                  <a:srgbClr val="EDA5BA"/>
                </a:solidFill>
                <a:latin typeface="+mn-lt"/>
                <a:cs typeface="Century Gothic"/>
              </a:rPr>
              <a:t>Livraison</a:t>
            </a:r>
          </a:p>
        </p:txBody>
      </p:sp>
      <p:sp>
        <p:nvSpPr>
          <p:cNvPr id="62475" name="Oval 9">
            <a:extLst>
              <a:ext uri="{FF2B5EF4-FFF2-40B4-BE49-F238E27FC236}">
                <a16:creationId xmlns:a16="http://schemas.microsoft.com/office/drawing/2014/main" id="{F9BF484E-9AB0-8B47-BC40-E9195277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505" y="3227758"/>
            <a:ext cx="307981" cy="307981"/>
          </a:xfrm>
          <a:prstGeom prst="ellipse">
            <a:avLst/>
          </a:prstGeom>
          <a:solidFill>
            <a:srgbClr val="CE3C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  <a:cs typeface="Century Gothic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C4EC3A-37B4-E68E-17F5-38B69BE2871C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Flèche : en arc 5">
            <a:extLst>
              <a:ext uri="{FF2B5EF4-FFF2-40B4-BE49-F238E27FC236}">
                <a16:creationId xmlns:a16="http://schemas.microsoft.com/office/drawing/2014/main" id="{3BC943B9-4B51-57BD-945E-FA1820AB5BEA}"/>
              </a:ext>
            </a:extLst>
          </p:cNvPr>
          <p:cNvSpPr/>
          <p:nvPr/>
        </p:nvSpPr>
        <p:spPr>
          <a:xfrm rot="3339769">
            <a:off x="3735635" y="1406783"/>
            <a:ext cx="5212799" cy="5212799"/>
          </a:xfrm>
          <a:prstGeom prst="circularArrow">
            <a:avLst>
              <a:gd name="adj1" fmla="val 6586"/>
              <a:gd name="adj2" fmla="val 486734"/>
              <a:gd name="adj3" fmla="val 17956084"/>
              <a:gd name="adj4" fmla="val 13541331"/>
              <a:gd name="adj5" fmla="val 54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lèche : en arc 6">
            <a:extLst>
              <a:ext uri="{FF2B5EF4-FFF2-40B4-BE49-F238E27FC236}">
                <a16:creationId xmlns:a16="http://schemas.microsoft.com/office/drawing/2014/main" id="{36ACE22D-9DDA-89A7-421A-1F5BA7D9378B}"/>
              </a:ext>
            </a:extLst>
          </p:cNvPr>
          <p:cNvSpPr/>
          <p:nvPr/>
        </p:nvSpPr>
        <p:spPr>
          <a:xfrm rot="8791095">
            <a:off x="3791057" y="835154"/>
            <a:ext cx="5212800" cy="5212800"/>
          </a:xfrm>
          <a:prstGeom prst="circularArrow">
            <a:avLst>
              <a:gd name="adj1" fmla="val 6586"/>
              <a:gd name="adj2" fmla="val 488272"/>
              <a:gd name="adj3" fmla="val 17956084"/>
              <a:gd name="adj4" fmla="val 14012585"/>
              <a:gd name="adj5" fmla="val 54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lèche : en arc 7">
            <a:extLst>
              <a:ext uri="{FF2B5EF4-FFF2-40B4-BE49-F238E27FC236}">
                <a16:creationId xmlns:a16="http://schemas.microsoft.com/office/drawing/2014/main" id="{82DDFD98-5408-BA61-E565-408DC023DAB8}"/>
              </a:ext>
            </a:extLst>
          </p:cNvPr>
          <p:cNvSpPr/>
          <p:nvPr/>
        </p:nvSpPr>
        <p:spPr>
          <a:xfrm rot="13794103">
            <a:off x="4300751" y="895906"/>
            <a:ext cx="5212800" cy="5212800"/>
          </a:xfrm>
          <a:prstGeom prst="circularArrow">
            <a:avLst>
              <a:gd name="adj1" fmla="val 6586"/>
              <a:gd name="adj2" fmla="val 488272"/>
              <a:gd name="adj3" fmla="val 17956084"/>
              <a:gd name="adj4" fmla="val 14345685"/>
              <a:gd name="adj5" fmla="val 5431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lèche : en arc 8">
            <a:extLst>
              <a:ext uri="{FF2B5EF4-FFF2-40B4-BE49-F238E27FC236}">
                <a16:creationId xmlns:a16="http://schemas.microsoft.com/office/drawing/2014/main" id="{149B378B-7CEA-FA24-FB31-D37DC3BC4D37}"/>
              </a:ext>
            </a:extLst>
          </p:cNvPr>
          <p:cNvSpPr/>
          <p:nvPr/>
        </p:nvSpPr>
        <p:spPr>
          <a:xfrm rot="19226044">
            <a:off x="4182073" y="1430222"/>
            <a:ext cx="5212800" cy="5212800"/>
          </a:xfrm>
          <a:prstGeom prst="circularArrow">
            <a:avLst>
              <a:gd name="adj1" fmla="val 6586"/>
              <a:gd name="adj2" fmla="val 488272"/>
              <a:gd name="adj3" fmla="val 17956084"/>
              <a:gd name="adj4" fmla="val 14559295"/>
              <a:gd name="adj5" fmla="val 5431"/>
            </a:avLst>
          </a:prstGeom>
          <a:solidFill>
            <a:srgbClr val="EDA5B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CC1A610-53EF-56BF-6B2B-1FF25464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441" y="3568526"/>
            <a:ext cx="16959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dirty="0">
                <a:solidFill>
                  <a:srgbClr val="000000"/>
                </a:solidFill>
                <a:latin typeface="+mn-lt"/>
                <a:cs typeface="Century Gothic"/>
              </a:rPr>
              <a:t>PROCESSUS</a:t>
            </a:r>
          </a:p>
          <a:p>
            <a:pPr algn="ctr"/>
            <a:r>
              <a:rPr lang="fr-FR" altLang="fr-FR" sz="1600" dirty="0">
                <a:solidFill>
                  <a:srgbClr val="000000"/>
                </a:solidFill>
                <a:latin typeface="+mn-lt"/>
                <a:cs typeface="Century Gothic"/>
              </a:rPr>
              <a:t>D'ACHAT</a:t>
            </a:r>
          </a:p>
        </p:txBody>
      </p:sp>
    </p:spTree>
    <p:extLst>
      <p:ext uri="{BB962C8B-B14F-4D97-AF65-F5344CB8AC3E}">
        <p14:creationId xmlns:p14="http://schemas.microsoft.com/office/powerpoint/2010/main" val="75799482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>
            <a:extLst>
              <a:ext uri="{FF2B5EF4-FFF2-40B4-BE49-F238E27FC236}">
                <a16:creationId xmlns:a16="http://schemas.microsoft.com/office/drawing/2014/main" id="{0BF85CEB-B9B2-2846-8C51-CD380FBD6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Cycle d’achat du client… Et cycle de vente</a:t>
            </a:r>
          </a:p>
        </p:txBody>
      </p:sp>
      <p:sp>
        <p:nvSpPr>
          <p:cNvPr id="62466" name="Rectangle 8">
            <a:extLst>
              <a:ext uri="{FF2B5EF4-FFF2-40B4-BE49-F238E27FC236}">
                <a16:creationId xmlns:a16="http://schemas.microsoft.com/office/drawing/2014/main" id="{83658B60-5181-6344-AD9B-E52DB0F612F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880600" y="6496050"/>
            <a:ext cx="2311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AE7BFBB8-9605-2446-BB3A-580CFC0C7DEC}" type="slidenum">
              <a:rPr lang="fr-FR" altLang="fr-FR" smtClean="0">
                <a:latin typeface="Century Gothic"/>
              </a:rPr>
              <a:pPr eaLnBrk="1" hangingPunct="1"/>
              <a:t>17</a:t>
            </a:fld>
            <a:endParaRPr lang="fr-FR" altLang="fr-FR" sz="900" dirty="0">
              <a:latin typeface="Century Gothic"/>
            </a:endParaRPr>
          </a:p>
        </p:txBody>
      </p:sp>
      <p:sp>
        <p:nvSpPr>
          <p:cNvPr id="62470" name="Rectangle 4">
            <a:extLst>
              <a:ext uri="{FF2B5EF4-FFF2-40B4-BE49-F238E27FC236}">
                <a16:creationId xmlns:a16="http://schemas.microsoft.com/office/drawing/2014/main" id="{63575D79-863E-A84E-85EF-FD1D94C95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441" y="3568526"/>
            <a:ext cx="169592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dirty="0">
                <a:solidFill>
                  <a:srgbClr val="000000"/>
                </a:solidFill>
                <a:latin typeface="+mn-lt"/>
                <a:cs typeface="Century Gothic"/>
              </a:rPr>
              <a:t>PROCESSUS</a:t>
            </a:r>
          </a:p>
          <a:p>
            <a:pPr algn="ctr"/>
            <a:r>
              <a:rPr lang="fr-FR" altLang="fr-FR" sz="1600" dirty="0">
                <a:solidFill>
                  <a:srgbClr val="000000"/>
                </a:solidFill>
                <a:latin typeface="+mn-lt"/>
                <a:cs typeface="Century Gothic"/>
              </a:rPr>
              <a:t>D'ACHAT</a:t>
            </a:r>
          </a:p>
        </p:txBody>
      </p:sp>
      <p:sp>
        <p:nvSpPr>
          <p:cNvPr id="62471" name="Rectangle 5">
            <a:extLst>
              <a:ext uri="{FF2B5EF4-FFF2-40B4-BE49-F238E27FC236}">
                <a16:creationId xmlns:a16="http://schemas.microsoft.com/office/drawing/2014/main" id="{B8A42438-DB85-0843-9680-2C1DB53C3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947" y="2676935"/>
            <a:ext cx="133798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dirty="0">
                <a:latin typeface="+mn-lt"/>
                <a:cs typeface="Century Gothic"/>
              </a:rPr>
              <a:t>Besoins</a:t>
            </a:r>
          </a:p>
        </p:txBody>
      </p:sp>
      <p:sp>
        <p:nvSpPr>
          <p:cNvPr id="62472" name="Rectangle 6">
            <a:extLst>
              <a:ext uri="{FF2B5EF4-FFF2-40B4-BE49-F238E27FC236}">
                <a16:creationId xmlns:a16="http://schemas.microsoft.com/office/drawing/2014/main" id="{9E6B9228-13F3-8742-8C70-43789A73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072" y="4749334"/>
            <a:ext cx="130736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dirty="0">
                <a:latin typeface="+mn-lt"/>
                <a:cs typeface="Century Gothic"/>
              </a:rPr>
              <a:t>Options</a:t>
            </a:r>
          </a:p>
        </p:txBody>
      </p:sp>
      <p:sp>
        <p:nvSpPr>
          <p:cNvPr id="62473" name="Rectangle 7">
            <a:extLst>
              <a:ext uri="{FF2B5EF4-FFF2-40B4-BE49-F238E27FC236}">
                <a16:creationId xmlns:a16="http://schemas.microsoft.com/office/drawing/2014/main" id="{C3D02ED5-D710-3E40-8CCD-408B35CDE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003" y="4613399"/>
            <a:ext cx="168897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sz="1600" dirty="0">
                <a:latin typeface="+mn-lt"/>
                <a:cs typeface="Century Gothic"/>
              </a:rPr>
              <a:t>Résolution</a:t>
            </a:r>
          </a:p>
        </p:txBody>
      </p:sp>
      <p:sp>
        <p:nvSpPr>
          <p:cNvPr id="62474" name="Rectangle 8">
            <a:extLst>
              <a:ext uri="{FF2B5EF4-FFF2-40B4-BE49-F238E27FC236}">
                <a16:creationId xmlns:a16="http://schemas.microsoft.com/office/drawing/2014/main" id="{87C93E41-CD82-1E49-A35A-025178B3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596" y="2493558"/>
            <a:ext cx="147225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sz="1600" dirty="0">
                <a:latin typeface="+mn-lt"/>
                <a:cs typeface="Century Gothic"/>
              </a:rPr>
              <a:t>Livraison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C4EC3A-37B4-E68E-17F5-38B69BE2871C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582B909-3EC4-F573-85DE-2E5B4D815D58}"/>
              </a:ext>
            </a:extLst>
          </p:cNvPr>
          <p:cNvGrpSpPr/>
          <p:nvPr/>
        </p:nvGrpSpPr>
        <p:grpSpPr>
          <a:xfrm>
            <a:off x="4975494" y="2126336"/>
            <a:ext cx="3389442" cy="3407012"/>
            <a:chOff x="3735635" y="880422"/>
            <a:chExt cx="5777916" cy="5807868"/>
          </a:xfrm>
        </p:grpSpPr>
        <p:sp>
          <p:nvSpPr>
            <p:cNvPr id="62475" name="Oval 9">
              <a:extLst>
                <a:ext uri="{FF2B5EF4-FFF2-40B4-BE49-F238E27FC236}">
                  <a16:creationId xmlns:a16="http://schemas.microsoft.com/office/drawing/2014/main" id="{F9BF484E-9AB0-8B47-BC40-E91952772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505" y="3273026"/>
              <a:ext cx="307981" cy="307981"/>
            </a:xfrm>
            <a:prstGeom prst="ellipse">
              <a:avLst/>
            </a:prstGeom>
            <a:solidFill>
              <a:srgbClr val="CE3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latin typeface="+mn-lt"/>
                <a:cs typeface="Century Gothic"/>
              </a:endParaRPr>
            </a:p>
          </p:txBody>
        </p:sp>
        <p:sp>
          <p:nvSpPr>
            <p:cNvPr id="6" name="Flèche : en arc 5">
              <a:extLst>
                <a:ext uri="{FF2B5EF4-FFF2-40B4-BE49-F238E27FC236}">
                  <a16:creationId xmlns:a16="http://schemas.microsoft.com/office/drawing/2014/main" id="{3BC943B9-4B51-57BD-945E-FA1820AB5BEA}"/>
                </a:ext>
              </a:extLst>
            </p:cNvPr>
            <p:cNvSpPr/>
            <p:nvPr/>
          </p:nvSpPr>
          <p:spPr>
            <a:xfrm rot="3339769">
              <a:off x="3735635" y="1452051"/>
              <a:ext cx="5212799" cy="5212799"/>
            </a:xfrm>
            <a:prstGeom prst="circularArrow">
              <a:avLst>
                <a:gd name="adj1" fmla="val 6586"/>
                <a:gd name="adj2" fmla="val 486734"/>
                <a:gd name="adj3" fmla="val 17956084"/>
                <a:gd name="adj4" fmla="val 13541331"/>
                <a:gd name="adj5" fmla="val 54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èche : en arc 6">
              <a:extLst>
                <a:ext uri="{FF2B5EF4-FFF2-40B4-BE49-F238E27FC236}">
                  <a16:creationId xmlns:a16="http://schemas.microsoft.com/office/drawing/2014/main" id="{36ACE22D-9DDA-89A7-421A-1F5BA7D9378B}"/>
                </a:ext>
              </a:extLst>
            </p:cNvPr>
            <p:cNvSpPr/>
            <p:nvPr/>
          </p:nvSpPr>
          <p:spPr>
            <a:xfrm rot="8791095">
              <a:off x="3791057" y="880422"/>
              <a:ext cx="5212800" cy="5212800"/>
            </a:xfrm>
            <a:prstGeom prst="circularArrow">
              <a:avLst>
                <a:gd name="adj1" fmla="val 6586"/>
                <a:gd name="adj2" fmla="val 488272"/>
                <a:gd name="adj3" fmla="val 17956084"/>
                <a:gd name="adj4" fmla="val 14012585"/>
                <a:gd name="adj5" fmla="val 543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lèche : en arc 7">
              <a:extLst>
                <a:ext uri="{FF2B5EF4-FFF2-40B4-BE49-F238E27FC236}">
                  <a16:creationId xmlns:a16="http://schemas.microsoft.com/office/drawing/2014/main" id="{82DDFD98-5408-BA61-E565-408DC023DAB8}"/>
                </a:ext>
              </a:extLst>
            </p:cNvPr>
            <p:cNvSpPr/>
            <p:nvPr/>
          </p:nvSpPr>
          <p:spPr>
            <a:xfrm rot="13794103">
              <a:off x="4300751" y="941174"/>
              <a:ext cx="5212800" cy="5212800"/>
            </a:xfrm>
            <a:prstGeom prst="circularArrow">
              <a:avLst>
                <a:gd name="adj1" fmla="val 6586"/>
                <a:gd name="adj2" fmla="val 488272"/>
                <a:gd name="adj3" fmla="val 17956084"/>
                <a:gd name="adj4" fmla="val 14345685"/>
                <a:gd name="adj5" fmla="val 5431"/>
              </a:avLst>
            </a:prstGeom>
            <a:solidFill>
              <a:schemeClr val="accent6">
                <a:lumMod val="9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lèche : en arc 8">
              <a:extLst>
                <a:ext uri="{FF2B5EF4-FFF2-40B4-BE49-F238E27FC236}">
                  <a16:creationId xmlns:a16="http://schemas.microsoft.com/office/drawing/2014/main" id="{149B378B-7CEA-FA24-FB31-D37DC3BC4D37}"/>
                </a:ext>
              </a:extLst>
            </p:cNvPr>
            <p:cNvSpPr/>
            <p:nvPr/>
          </p:nvSpPr>
          <p:spPr>
            <a:xfrm rot="19226044">
              <a:off x="4182073" y="1475490"/>
              <a:ext cx="5212800" cy="5212800"/>
            </a:xfrm>
            <a:prstGeom prst="circularArrow">
              <a:avLst>
                <a:gd name="adj1" fmla="val 6586"/>
                <a:gd name="adj2" fmla="val 488272"/>
                <a:gd name="adj3" fmla="val 17956084"/>
                <a:gd name="adj4" fmla="val 14559295"/>
                <a:gd name="adj5" fmla="val 5431"/>
              </a:avLst>
            </a:prstGeom>
            <a:solidFill>
              <a:srgbClr val="EDA5BA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Oval 9">
            <a:extLst>
              <a:ext uri="{FF2B5EF4-FFF2-40B4-BE49-F238E27FC236}">
                <a16:creationId xmlns:a16="http://schemas.microsoft.com/office/drawing/2014/main" id="{87636A3C-0666-13DC-4CBD-7EFB300A0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954" y="1336712"/>
            <a:ext cx="360295" cy="360295"/>
          </a:xfrm>
          <a:prstGeom prst="ellipse">
            <a:avLst/>
          </a:prstGeom>
          <a:solidFill>
            <a:srgbClr val="CE3C4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+mn-lt"/>
              <a:cs typeface="Century Gothic"/>
            </a:endParaRPr>
          </a:p>
        </p:txBody>
      </p:sp>
      <p:sp>
        <p:nvSpPr>
          <p:cNvPr id="5" name="Flèche : en arc 4">
            <a:extLst>
              <a:ext uri="{FF2B5EF4-FFF2-40B4-BE49-F238E27FC236}">
                <a16:creationId xmlns:a16="http://schemas.microsoft.com/office/drawing/2014/main" id="{DE5D91A7-511B-35E4-8117-C242D86E56AB}"/>
              </a:ext>
            </a:extLst>
          </p:cNvPr>
          <p:cNvSpPr/>
          <p:nvPr/>
        </p:nvSpPr>
        <p:spPr>
          <a:xfrm rot="3339769">
            <a:off x="3216475" y="1134866"/>
            <a:ext cx="6098254" cy="6098254"/>
          </a:xfrm>
          <a:prstGeom prst="circularArrow">
            <a:avLst>
              <a:gd name="adj1" fmla="val 3676"/>
              <a:gd name="adj2" fmla="val 486734"/>
              <a:gd name="adj3" fmla="val 17939802"/>
              <a:gd name="adj4" fmla="val 13880128"/>
              <a:gd name="adj5" fmla="val 54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lèche : en arc 9">
            <a:extLst>
              <a:ext uri="{FF2B5EF4-FFF2-40B4-BE49-F238E27FC236}">
                <a16:creationId xmlns:a16="http://schemas.microsoft.com/office/drawing/2014/main" id="{6CA51136-4542-C34B-1254-4044B5FF854A}"/>
              </a:ext>
            </a:extLst>
          </p:cNvPr>
          <p:cNvSpPr/>
          <p:nvPr/>
        </p:nvSpPr>
        <p:spPr>
          <a:xfrm rot="8791095">
            <a:off x="3385539" y="343101"/>
            <a:ext cx="6098255" cy="6098255"/>
          </a:xfrm>
          <a:prstGeom prst="circularArrow">
            <a:avLst>
              <a:gd name="adj1" fmla="val 3191"/>
              <a:gd name="adj2" fmla="val 488272"/>
              <a:gd name="adj3" fmla="val 17887211"/>
              <a:gd name="adj4" fmla="val 14139628"/>
              <a:gd name="adj5" fmla="val 54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lèche : en arc 10">
            <a:extLst>
              <a:ext uri="{FF2B5EF4-FFF2-40B4-BE49-F238E27FC236}">
                <a16:creationId xmlns:a16="http://schemas.microsoft.com/office/drawing/2014/main" id="{F587D80B-4913-A308-E9EF-19BF81B3FE0F}"/>
              </a:ext>
            </a:extLst>
          </p:cNvPr>
          <p:cNvSpPr/>
          <p:nvPr/>
        </p:nvSpPr>
        <p:spPr>
          <a:xfrm rot="13903440">
            <a:off x="3980201" y="517415"/>
            <a:ext cx="6098255" cy="6098255"/>
          </a:xfrm>
          <a:prstGeom prst="circularArrow">
            <a:avLst>
              <a:gd name="adj1" fmla="val 3777"/>
              <a:gd name="adj2" fmla="val 488272"/>
              <a:gd name="adj3" fmla="val 17928708"/>
              <a:gd name="adj4" fmla="val 14242292"/>
              <a:gd name="adj5" fmla="val 5431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lèche : en arc 11">
            <a:extLst>
              <a:ext uri="{FF2B5EF4-FFF2-40B4-BE49-F238E27FC236}">
                <a16:creationId xmlns:a16="http://schemas.microsoft.com/office/drawing/2014/main" id="{82F2CE69-0E36-B9EE-8099-C19D73227B78}"/>
              </a:ext>
            </a:extLst>
          </p:cNvPr>
          <p:cNvSpPr/>
          <p:nvPr/>
        </p:nvSpPr>
        <p:spPr>
          <a:xfrm rot="18911193">
            <a:off x="3906442" y="1209299"/>
            <a:ext cx="6098255" cy="6098255"/>
          </a:xfrm>
          <a:prstGeom prst="circularArrow">
            <a:avLst>
              <a:gd name="adj1" fmla="val 3640"/>
              <a:gd name="adj2" fmla="val 488272"/>
              <a:gd name="adj3" fmla="val 17896542"/>
              <a:gd name="adj4" fmla="val 14413761"/>
              <a:gd name="adj5" fmla="val 4946"/>
            </a:avLst>
          </a:prstGeom>
          <a:solidFill>
            <a:srgbClr val="EDA5B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9F0F34E-9D1A-F456-B1C9-BAAFFFE93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127" y="5385919"/>
            <a:ext cx="132247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>
                <a:latin typeface="+mn-lt"/>
              </a:rPr>
              <a:t>Proposition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4CF45E5-0C46-29A7-32D4-2F44B4ECF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421" y="5255152"/>
            <a:ext cx="134331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>
                <a:latin typeface="+mn-lt"/>
              </a:rPr>
              <a:t>Soutenance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DD61983B-910F-37B4-1937-6AFB03A9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356" y="1550188"/>
            <a:ext cx="213853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b="1" dirty="0">
                <a:solidFill>
                  <a:schemeClr val="accent1"/>
                </a:solidFill>
                <a:latin typeface="+mn-lt"/>
              </a:rPr>
              <a:t>Découverte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566646A-1998-0C78-28D6-D94492A4C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260" y="6021684"/>
            <a:ext cx="107401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>
                <a:latin typeface="+mn-lt"/>
              </a:rPr>
              <a:t>Short </a:t>
            </a:r>
            <a:r>
              <a:rPr lang="fr-FR" altLang="fr-FR" sz="1600" b="1" dirty="0" err="1">
                <a:latin typeface="+mn-lt"/>
              </a:rPr>
              <a:t>list</a:t>
            </a:r>
            <a:endParaRPr lang="fr-FR" altLang="fr-FR" sz="1600" b="1" dirty="0">
              <a:latin typeface="+mn-lt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DF42600-E080-0A58-4779-9863D17E6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685" y="4691291"/>
            <a:ext cx="13561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>
                <a:latin typeface="+mn-lt"/>
              </a:rPr>
              <a:t>Négociation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2C79EF54-C961-F31F-CFEF-876420D1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608" y="2809987"/>
            <a:ext cx="6732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latin typeface="+mn-lt"/>
              </a:rPr>
              <a:t>Suivi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C9131C7-096B-AFE4-5E3D-BB98C2850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027" y="1502181"/>
            <a:ext cx="11733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>
                <a:latin typeface="+mn-lt"/>
              </a:rPr>
              <a:t>Référence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B928BB7-FA9D-F4C6-AD7D-0145325FC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365" y="4648655"/>
            <a:ext cx="171040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>
                <a:latin typeface="+mn-lt"/>
              </a:rPr>
              <a:t>Pré-proposition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8C415795-6D04-F616-FD3B-7D0BA18E1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177" y="2016274"/>
            <a:ext cx="10179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sz="1600" b="1" dirty="0">
                <a:latin typeface="+mn-lt"/>
              </a:rPr>
              <a:t>Mesure</a:t>
            </a:r>
          </a:p>
          <a:p>
            <a:pPr algn="ctr"/>
            <a:r>
              <a:rPr lang="fr-FR" altLang="fr-FR" sz="1600" b="1" dirty="0">
                <a:latin typeface="+mn-lt"/>
              </a:rPr>
              <a:t>d'impact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A2889D21-0B1E-151E-4D5A-AB578286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1190" y="1366565"/>
            <a:ext cx="111729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>
                <a:latin typeface="+mn-lt"/>
              </a:rPr>
              <a:t>Détection</a:t>
            </a: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583010D8-BB64-14C0-96C4-5BC4A1930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2315" y="5707663"/>
            <a:ext cx="269660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b="1" dirty="0">
                <a:solidFill>
                  <a:schemeClr val="accent3"/>
                </a:solidFill>
                <a:latin typeface="+mn-lt"/>
              </a:rPr>
              <a:t>Concrétisation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D799A2B9-3C53-4D25-62B2-6493640E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91" y="4218799"/>
            <a:ext cx="25828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60350" tIns="30175" rIns="60350" bIns="30175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Confirmation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3BC0BFCB-C783-114D-407B-E5E5AE506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633" y="1614522"/>
            <a:ext cx="25844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60350" tIns="30175" rIns="60350" bIns="30175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EDA5BA"/>
                </a:solidFill>
                <a:latin typeface="+mn-lt"/>
                <a:ea typeface="ＭＳ Ｐゴシック" panose="020B0600070205080204" pitchFamily="34" charset="-128"/>
              </a:rPr>
              <a:t>Fourniture</a:t>
            </a:r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E74C4892-B7EE-4B41-D961-E729FE19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6444" y="2189818"/>
            <a:ext cx="142827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>
                <a:latin typeface="+mn-lt"/>
              </a:rPr>
              <a:t>Qualification</a:t>
            </a: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FB5509D7-6438-9397-3346-75BF844B6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0461" y="2896947"/>
            <a:ext cx="182824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>
                <a:latin typeface="+mn-lt"/>
              </a:rPr>
              <a:t>Consultation, appel d'offres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2B7B886A-27C7-653E-FCBD-8B68BD78F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96" y="4137604"/>
            <a:ext cx="75180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>
                <a:latin typeface="+mn-lt"/>
              </a:rPr>
              <a:t>Choix</a:t>
            </a:r>
          </a:p>
        </p:txBody>
      </p:sp>
    </p:spTree>
    <p:extLst>
      <p:ext uri="{BB962C8B-B14F-4D97-AF65-F5344CB8AC3E}">
        <p14:creationId xmlns:p14="http://schemas.microsoft.com/office/powerpoint/2010/main" val="355390694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3">
            <a:extLst>
              <a:ext uri="{FF2B5EF4-FFF2-40B4-BE49-F238E27FC236}">
                <a16:creationId xmlns:a16="http://schemas.microsoft.com/office/drawing/2014/main" id="{DC5A1B7C-04DD-7F49-95EE-54D3B9AE42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600" y="1865014"/>
            <a:ext cx="10430376" cy="4254986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FR" altLang="fr-FR" sz="1800" b="1" dirty="0"/>
              <a:t>Escalader :</a:t>
            </a:r>
          </a:p>
          <a:p>
            <a:pPr lvl="1" eaLnBrk="1" hangingPunct="1"/>
            <a:r>
              <a:rPr lang="fr-FR" altLang="fr-FR" sz="1600" dirty="0"/>
              <a:t>Je dois identifier ET rencontrer TOUS les membres du circuit de décision - m</a:t>
            </a:r>
            <a:r>
              <a:rPr lang="fr-FR" altLang="ja-JP" sz="1600" dirty="0">
                <a:ea typeface="ＭＳ Ｐゴシック" panose="020B0600070205080204" pitchFamily="34" charset="-128"/>
              </a:rPr>
              <a:t>ême si le délai est très court.</a:t>
            </a:r>
            <a:endParaRPr lang="fr-FR" altLang="fr-FR" sz="1600" dirty="0"/>
          </a:p>
          <a:p>
            <a:pPr marL="285750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1800" b="1" dirty="0"/>
              <a:t>Changer le contexte :</a:t>
            </a:r>
          </a:p>
          <a:p>
            <a:pPr lvl="1" eaLnBrk="1" hangingPunct="1"/>
            <a:r>
              <a:rPr lang="fr-FR" altLang="fr-FR" sz="1600" dirty="0"/>
              <a:t>Je dois parvenir à changer quelque chose (diagnostic, critères d'achat, ou règle du jeu) pour prendre la place du « docteur » concurrent.</a:t>
            </a:r>
          </a:p>
          <a:p>
            <a:pPr marL="285750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1800" b="1" dirty="0"/>
              <a:t>Convaincre :</a:t>
            </a:r>
          </a:p>
          <a:p>
            <a:pPr lvl="1" eaLnBrk="1" hangingPunct="1"/>
            <a:r>
              <a:rPr lang="fr-FR" altLang="fr-FR" sz="1600" dirty="0"/>
              <a:t>À la fin de chaque réunion je dois avoir réussi à faire de l'interlocuteur un supporter (ou mieux).</a:t>
            </a:r>
          </a:p>
          <a:p>
            <a:pPr lvl="1" eaLnBrk="1" hangingPunct="1"/>
            <a:endParaRPr lang="fr-FR" altLang="fr-FR" sz="1600" dirty="0"/>
          </a:p>
          <a:p>
            <a:pPr eaLnBrk="1" hangingPunct="1">
              <a:buFontTx/>
              <a:buNone/>
            </a:pPr>
            <a:r>
              <a:rPr lang="fr-FR" altLang="fr-FR" sz="1800" i="1" dirty="0">
                <a:solidFill>
                  <a:schemeClr val="accent3">
                    <a:lumMod val="75000"/>
                  </a:schemeClr>
                </a:solidFill>
              </a:rPr>
              <a:t>Si je ne progresse pas à chaque réunion cela signifie que je ne parviens pas à mettre en place une dynamique de vente gagnante donc… NOGO</a:t>
            </a:r>
          </a:p>
        </p:txBody>
      </p:sp>
      <p:sp>
        <p:nvSpPr>
          <p:cNvPr id="73730" name="Rectangle 8">
            <a:extLst>
              <a:ext uri="{FF2B5EF4-FFF2-40B4-BE49-F238E27FC236}">
                <a16:creationId xmlns:a16="http://schemas.microsoft.com/office/drawing/2014/main" id="{31664802-7732-3B48-BE0B-32337B05A2F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880600" y="6496050"/>
            <a:ext cx="2311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D22F6844-18F2-9C46-8210-0FC86319D484}" type="slidenum">
              <a:rPr lang="fr-FR" altLang="fr-FR" smtClean="0">
                <a:latin typeface="Century Gothic"/>
              </a:rPr>
              <a:pPr eaLnBrk="1" hangingPunct="1"/>
              <a:t>18</a:t>
            </a:fld>
            <a:endParaRPr lang="fr-FR" altLang="fr-FR" sz="900" dirty="0">
              <a:latin typeface="Century Gothic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0C5279-9627-8CFB-ECBD-38A3EAD390C0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8DC0BAD-9DC7-0C6D-E203-C6B0FE3A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trois principes d'action pour engager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84248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>
            <a:extLst>
              <a:ext uri="{FF2B5EF4-FFF2-40B4-BE49-F238E27FC236}">
                <a16:creationId xmlns:a16="http://schemas.microsoft.com/office/drawing/2014/main" id="{D3F46736-22D4-304B-AA44-1F316423F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Droits d’auteur</a:t>
            </a:r>
          </a:p>
        </p:txBody>
      </p:sp>
      <p:sp>
        <p:nvSpPr>
          <p:cNvPr id="10248" name="Rectangle 3">
            <a:extLst>
              <a:ext uri="{FF2B5EF4-FFF2-40B4-BE49-F238E27FC236}">
                <a16:creationId xmlns:a16="http://schemas.microsoft.com/office/drawing/2014/main" id="{1DE3F3DD-071B-4E4B-863C-A038473AA9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68460" y="2408222"/>
            <a:ext cx="6655081" cy="3711778"/>
          </a:xfrm>
        </p:spPr>
        <p:txBody>
          <a:bodyPr/>
          <a:lstStyle/>
          <a:p>
            <a:pPr algn="ctr" eaLnBrk="1" hangingPunct="1"/>
            <a:endParaRPr lang="fr-FR" altLang="fr-FR" dirty="0"/>
          </a:p>
          <a:p>
            <a:pPr algn="ctr" eaLnBrk="1" hangingPunct="1"/>
            <a:endParaRPr lang="fr-FR" altLang="fr-FR" dirty="0"/>
          </a:p>
          <a:p>
            <a:pPr marL="0" indent="0" algn="ctr" eaLnBrk="1" hangingPunct="1">
              <a:buNone/>
            </a:pPr>
            <a:r>
              <a:rPr lang="fr-FR" altLang="fr-FR" dirty="0"/>
              <a:t>Ce document est protégé par les droits d’auteur de Perfluence, et ne peut  être reproduit en tout ou partie sans son accord express.</a:t>
            </a:r>
          </a:p>
          <a:p>
            <a:pPr algn="ctr" eaLnBrk="1" hangingPunct="1"/>
            <a:endParaRPr lang="fr-FR" altLang="fr-FR" dirty="0"/>
          </a:p>
          <a:p>
            <a:pPr algn="ctr"/>
            <a:r>
              <a:rPr lang="fr-FR" sz="1800" dirty="0"/>
              <a:t>www.perfluence.com - Tel +33142 83 97 21</a:t>
            </a:r>
          </a:p>
          <a:p>
            <a:pPr algn="ctr"/>
            <a:r>
              <a:rPr lang="fr-FR" sz="1800" dirty="0"/>
              <a:t> </a:t>
            </a:r>
            <a:endParaRPr lang="fr-FR" altLang="fr-FR" sz="1800" dirty="0"/>
          </a:p>
        </p:txBody>
      </p:sp>
      <p:sp>
        <p:nvSpPr>
          <p:cNvPr id="10244" name="Rectangle 8">
            <a:extLst>
              <a:ext uri="{FF2B5EF4-FFF2-40B4-BE49-F238E27FC236}">
                <a16:creationId xmlns:a16="http://schemas.microsoft.com/office/drawing/2014/main" id="{4BCFE50F-539D-A64E-9D6A-FC089735BC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655050" y="6477000"/>
            <a:ext cx="231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3DDA1B8-2F33-944E-8CCB-8902DCC35E82}" type="slidenum">
              <a:rPr lang="fr-FR" altLang="fr-FR" sz="900">
                <a:latin typeface="Century Gothic"/>
              </a:rPr>
              <a:pPr algn="r" eaLnBrk="1" hangingPunct="1"/>
              <a:t>1</a:t>
            </a:fld>
            <a:endParaRPr lang="fr-FR" altLang="fr-FR" sz="900" dirty="0">
              <a:latin typeface="Century Gothic"/>
            </a:endParaRPr>
          </a:p>
        </p:txBody>
      </p:sp>
      <p:sp>
        <p:nvSpPr>
          <p:cNvPr id="10246" name="Espace réservé du numéro de diapositive 4">
            <a:extLst>
              <a:ext uri="{FF2B5EF4-FFF2-40B4-BE49-F238E27FC236}">
                <a16:creationId xmlns:a16="http://schemas.microsoft.com/office/drawing/2014/main" id="{B8760627-CD2C-2249-BFD9-C2A33B020140}"/>
              </a:ext>
            </a:extLst>
          </p:cNvPr>
          <p:cNvSpPr txBox="1">
            <a:spLocks noGrp="1"/>
          </p:cNvSpPr>
          <p:nvPr/>
        </p:nvSpPr>
        <p:spPr bwMode="auto">
          <a:xfrm>
            <a:off x="9631850" y="6477000"/>
            <a:ext cx="231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976AA9-7101-0748-83B9-6AB28786E1E0}" type="slidenum">
              <a:rPr lang="fr-FR" altLang="fr-FR" sz="900">
                <a:latin typeface="Century Gothic"/>
              </a:rPr>
              <a:pPr algn="r" eaLnBrk="1" hangingPunct="1"/>
              <a:t>1</a:t>
            </a:fld>
            <a:endParaRPr lang="fr-FR" altLang="fr-FR" sz="900" dirty="0">
              <a:latin typeface="Century Gothic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4F474C-2BDF-D133-F373-7D1198C5227D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310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3">
            <a:extLst>
              <a:ext uri="{FF2B5EF4-FFF2-40B4-BE49-F238E27FC236}">
                <a16:creationId xmlns:a16="http://schemas.microsoft.com/office/drawing/2014/main" id="{AB4D5CB7-2285-D14F-B3BE-1DAD5F2AC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3019425"/>
            <a:ext cx="1385888" cy="1017588"/>
          </a:xfrm>
          <a:prstGeom prst="homePlate">
            <a:avLst>
              <a:gd name="adj" fmla="val 24975"/>
            </a:avLst>
          </a:prstGeom>
          <a:solidFill>
            <a:schemeClr val="bg1"/>
          </a:solidFill>
          <a:ln w="12700">
            <a:solidFill>
              <a:srgbClr val="1345C1"/>
            </a:solidFill>
            <a:miter lim="800000"/>
            <a:headEnd/>
            <a:tailEnd/>
          </a:ln>
        </p:spPr>
        <p:txBody>
          <a:bodyPr lIns="87312" tIns="42862" rIns="87312" bIns="42862" anchor="ctr"/>
          <a:lstStyle>
            <a:lvl1pPr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dirty="0">
                <a:latin typeface="+mn-lt"/>
              </a:rPr>
              <a:t>Pré Proposition</a:t>
            </a:r>
          </a:p>
        </p:txBody>
      </p:sp>
      <p:sp>
        <p:nvSpPr>
          <p:cNvPr id="82949" name="AutoShape 4">
            <a:extLst>
              <a:ext uri="{FF2B5EF4-FFF2-40B4-BE49-F238E27FC236}">
                <a16:creationId xmlns:a16="http://schemas.microsoft.com/office/drawing/2014/main" id="{0E835BCD-A797-4649-9945-A3A5CF6DB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0" y="2982914"/>
            <a:ext cx="977900" cy="1089025"/>
          </a:xfrm>
          <a:prstGeom prst="homePlate">
            <a:avLst>
              <a:gd name="adj" fmla="val 25005"/>
            </a:avLst>
          </a:prstGeom>
          <a:solidFill>
            <a:schemeClr val="bg1"/>
          </a:solidFill>
          <a:ln w="12700">
            <a:solidFill>
              <a:srgbClr val="1345C1"/>
            </a:solidFill>
            <a:miter lim="800000"/>
            <a:headEnd/>
            <a:tailEnd/>
          </a:ln>
        </p:spPr>
        <p:txBody>
          <a:bodyPr lIns="87312" tIns="42862" rIns="87312" bIns="42862" anchor="ctr"/>
          <a:lstStyle>
            <a:lvl1pPr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altLang="fr-FR" sz="1500" dirty="0">
                <a:latin typeface="+mn-lt"/>
              </a:rPr>
              <a:t>Affiner</a:t>
            </a:r>
          </a:p>
        </p:txBody>
      </p:sp>
      <p:sp>
        <p:nvSpPr>
          <p:cNvPr id="82950" name="AutoShape 5">
            <a:extLst>
              <a:ext uri="{FF2B5EF4-FFF2-40B4-BE49-F238E27FC236}">
                <a16:creationId xmlns:a16="http://schemas.microsoft.com/office/drawing/2014/main" id="{35CE1E86-97BA-B743-97DD-F4A4D8417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415" y="2982914"/>
            <a:ext cx="1470025" cy="1089025"/>
          </a:xfrm>
          <a:prstGeom prst="homePlate">
            <a:avLst>
              <a:gd name="adj" fmla="val 33753"/>
            </a:avLst>
          </a:prstGeom>
          <a:solidFill>
            <a:schemeClr val="bg1"/>
          </a:solidFill>
          <a:ln w="12700">
            <a:solidFill>
              <a:srgbClr val="1345C1"/>
            </a:solidFill>
            <a:miter lim="800000"/>
            <a:headEnd/>
            <a:tailEnd/>
          </a:ln>
        </p:spPr>
        <p:txBody>
          <a:bodyPr lIns="87312" tIns="42862" rIns="87312" bIns="42862" anchor="ctr"/>
          <a:lstStyle>
            <a:lvl1pPr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dirty="0">
                <a:latin typeface="+mn-lt"/>
              </a:rPr>
              <a:t>Proposition</a:t>
            </a:r>
          </a:p>
        </p:txBody>
      </p:sp>
      <p:grpSp>
        <p:nvGrpSpPr>
          <p:cNvPr id="82951" name="Group 6">
            <a:extLst>
              <a:ext uri="{FF2B5EF4-FFF2-40B4-BE49-F238E27FC236}">
                <a16:creationId xmlns:a16="http://schemas.microsoft.com/office/drawing/2014/main" id="{A330B6F3-C98C-F446-9296-B3FA4AE50DDC}"/>
              </a:ext>
            </a:extLst>
          </p:cNvPr>
          <p:cNvGrpSpPr>
            <a:grpSpLocks/>
          </p:cNvGrpSpPr>
          <p:nvPr/>
        </p:nvGrpSpPr>
        <p:grpSpPr bwMode="auto">
          <a:xfrm>
            <a:off x="2189163" y="3021013"/>
            <a:ext cx="1052512" cy="1014412"/>
            <a:chOff x="1170" y="1900"/>
            <a:chExt cx="663" cy="639"/>
          </a:xfrm>
        </p:grpSpPr>
        <p:sp>
          <p:nvSpPr>
            <p:cNvPr id="82988" name="AutoShape 7">
              <a:extLst>
                <a:ext uri="{FF2B5EF4-FFF2-40B4-BE49-F238E27FC236}">
                  <a16:creationId xmlns:a16="http://schemas.microsoft.com/office/drawing/2014/main" id="{63B16A12-B91B-5C40-BC07-8C3BF73B2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1900"/>
              <a:ext cx="663" cy="639"/>
            </a:xfrm>
            <a:prstGeom prst="homePlate">
              <a:avLst>
                <a:gd name="adj" fmla="val 19570"/>
              </a:avLst>
            </a:prstGeom>
            <a:solidFill>
              <a:schemeClr val="bg1"/>
            </a:solidFill>
            <a:ln w="12700">
              <a:solidFill>
                <a:srgbClr val="1345C1"/>
              </a:solidFill>
              <a:miter lim="800000"/>
              <a:headEnd/>
              <a:tailEnd/>
            </a:ln>
          </p:spPr>
          <p:txBody>
            <a:bodyPr wrap="none" lIns="87312" tIns="42862" rIns="87312" bIns="42862" anchor="ctr"/>
            <a:lstStyle>
              <a:lvl1pPr defTabSz="715963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5963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5963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5963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5963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5963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5963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5963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5963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fr-FR" altLang="fr-FR" sz="1300" dirty="0">
                  <a:latin typeface="+mn-lt"/>
                </a:rPr>
                <a:t>Stratégie</a:t>
              </a:r>
              <a:br>
                <a:rPr lang="fr-FR" altLang="fr-FR" sz="1300" dirty="0">
                  <a:latin typeface="+mn-lt"/>
                </a:rPr>
              </a:br>
              <a:r>
                <a:rPr lang="fr-FR" altLang="fr-FR" sz="1300" dirty="0">
                  <a:latin typeface="+mn-lt"/>
                </a:rPr>
                <a:t>de Vente</a:t>
              </a:r>
            </a:p>
            <a:p>
              <a:pPr algn="ctr">
                <a:lnSpc>
                  <a:spcPct val="90000"/>
                </a:lnSpc>
              </a:pPr>
              <a:endParaRPr lang="fr-FR" altLang="fr-FR" sz="1300" dirty="0">
                <a:latin typeface="+mn-lt"/>
              </a:endParaRPr>
            </a:p>
            <a:p>
              <a:pPr algn="ctr">
                <a:lnSpc>
                  <a:spcPct val="90000"/>
                </a:lnSpc>
              </a:pPr>
              <a:r>
                <a:rPr lang="fr-FR" altLang="fr-FR" sz="1300" dirty="0">
                  <a:latin typeface="+mn-lt"/>
                </a:rPr>
                <a:t>Stratégie</a:t>
              </a:r>
              <a:br>
                <a:rPr lang="fr-FR" altLang="fr-FR" sz="1300" dirty="0">
                  <a:latin typeface="+mn-lt"/>
                </a:rPr>
              </a:br>
              <a:r>
                <a:rPr lang="fr-FR" altLang="fr-FR" sz="1300" dirty="0">
                  <a:latin typeface="+mn-lt"/>
                </a:rPr>
                <a:t> Politique</a:t>
              </a:r>
            </a:p>
          </p:txBody>
        </p:sp>
        <p:sp>
          <p:nvSpPr>
            <p:cNvPr id="82989" name="Line 8">
              <a:extLst>
                <a:ext uri="{FF2B5EF4-FFF2-40B4-BE49-F238E27FC236}">
                  <a16:creationId xmlns:a16="http://schemas.microsoft.com/office/drawing/2014/main" id="{4F0BF4AD-0F5C-984A-AE21-DF1B74814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1" y="2199"/>
              <a:ext cx="538" cy="0"/>
            </a:xfrm>
            <a:prstGeom prst="line">
              <a:avLst/>
            </a:prstGeom>
            <a:noFill/>
            <a:ln w="12700">
              <a:solidFill>
                <a:srgbClr val="1345C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2952" name="Group 9">
            <a:extLst>
              <a:ext uri="{FF2B5EF4-FFF2-40B4-BE49-F238E27FC236}">
                <a16:creationId xmlns:a16="http://schemas.microsoft.com/office/drawing/2014/main" id="{08216FCC-4A4C-7E42-9F80-FB8F74C2F45A}"/>
              </a:ext>
            </a:extLst>
          </p:cNvPr>
          <p:cNvGrpSpPr>
            <a:grpSpLocks/>
          </p:cNvGrpSpPr>
          <p:nvPr/>
        </p:nvGrpSpPr>
        <p:grpSpPr bwMode="auto">
          <a:xfrm>
            <a:off x="7241353" y="4993477"/>
            <a:ext cx="377825" cy="596900"/>
            <a:chOff x="3840" y="3129"/>
            <a:chExt cx="238" cy="376"/>
          </a:xfrm>
        </p:grpSpPr>
        <p:sp>
          <p:nvSpPr>
            <p:cNvPr id="82979" name="Oval 10">
              <a:extLst>
                <a:ext uri="{FF2B5EF4-FFF2-40B4-BE49-F238E27FC236}">
                  <a16:creationId xmlns:a16="http://schemas.microsoft.com/office/drawing/2014/main" id="{6551D8FF-E438-124F-8C21-B9E95A756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3129"/>
              <a:ext cx="230" cy="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latin typeface="+mn-lt"/>
              </a:endParaRPr>
            </a:p>
          </p:txBody>
        </p:sp>
        <p:grpSp>
          <p:nvGrpSpPr>
            <p:cNvPr id="82980" name="Group 11">
              <a:extLst>
                <a:ext uri="{FF2B5EF4-FFF2-40B4-BE49-F238E27FC236}">
                  <a16:creationId xmlns:a16="http://schemas.microsoft.com/office/drawing/2014/main" id="{8988B7D2-F22F-6645-B9C8-3B6C25353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5" y="3450"/>
              <a:ext cx="229" cy="55"/>
              <a:chOff x="3845" y="3450"/>
              <a:chExt cx="229" cy="55"/>
            </a:xfrm>
          </p:grpSpPr>
          <p:sp>
            <p:nvSpPr>
              <p:cNvPr id="82986" name="Arc 12">
                <a:extLst>
                  <a:ext uri="{FF2B5EF4-FFF2-40B4-BE49-F238E27FC236}">
                    <a16:creationId xmlns:a16="http://schemas.microsoft.com/office/drawing/2014/main" id="{3614601C-3507-1147-B4B7-670BA10B2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450"/>
                <a:ext cx="115" cy="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87" name="Arc 13">
                <a:extLst>
                  <a:ext uri="{FF2B5EF4-FFF2-40B4-BE49-F238E27FC236}">
                    <a16:creationId xmlns:a16="http://schemas.microsoft.com/office/drawing/2014/main" id="{153197C3-896A-164D-AC30-DE8061BD8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3450"/>
                <a:ext cx="115" cy="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82981" name="Line 14">
              <a:extLst>
                <a:ext uri="{FF2B5EF4-FFF2-40B4-BE49-F238E27FC236}">
                  <a16:creationId xmlns:a16="http://schemas.microsoft.com/office/drawing/2014/main" id="{C7D3EAD9-1DE1-EC4E-AB4B-D1A6BF4CF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3186"/>
              <a:ext cx="0" cy="2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82" name="Line 15">
              <a:extLst>
                <a:ext uri="{FF2B5EF4-FFF2-40B4-BE49-F238E27FC236}">
                  <a16:creationId xmlns:a16="http://schemas.microsoft.com/office/drawing/2014/main" id="{C4E168C8-207D-DF4E-9894-B6A0E6B48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8" y="3186"/>
              <a:ext cx="0" cy="2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83" name="Line 16">
              <a:extLst>
                <a:ext uri="{FF2B5EF4-FFF2-40B4-BE49-F238E27FC236}">
                  <a16:creationId xmlns:a16="http://schemas.microsoft.com/office/drawing/2014/main" id="{84F9562F-FBC5-E341-80FD-CFDDD8745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9" y="3246"/>
              <a:ext cx="0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84" name="Line 17">
              <a:extLst>
                <a:ext uri="{FF2B5EF4-FFF2-40B4-BE49-F238E27FC236}">
                  <a16:creationId xmlns:a16="http://schemas.microsoft.com/office/drawing/2014/main" id="{EBD5DC20-952C-7340-8595-08B9E31AB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9" y="3276"/>
              <a:ext cx="0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85" name="Line 18">
              <a:extLst>
                <a:ext uri="{FF2B5EF4-FFF2-40B4-BE49-F238E27FC236}">
                  <a16:creationId xmlns:a16="http://schemas.microsoft.com/office/drawing/2014/main" id="{FE0B0B55-CF42-2449-AB17-226992E57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" y="3246"/>
              <a:ext cx="0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2953" name="Line 19">
            <a:extLst>
              <a:ext uri="{FF2B5EF4-FFF2-40B4-BE49-F238E27FC236}">
                <a16:creationId xmlns:a16="http://schemas.microsoft.com/office/drawing/2014/main" id="{BDD5CFF4-F999-4341-8055-C42B793AC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577" y="3838575"/>
            <a:ext cx="0" cy="941388"/>
          </a:xfrm>
          <a:prstGeom prst="line">
            <a:avLst/>
          </a:prstGeom>
          <a:noFill/>
          <a:ln w="50800">
            <a:solidFill>
              <a:srgbClr val="1345C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954" name="Rectangle 21">
            <a:extLst>
              <a:ext uri="{FF2B5EF4-FFF2-40B4-BE49-F238E27FC236}">
                <a16:creationId xmlns:a16="http://schemas.microsoft.com/office/drawing/2014/main" id="{D202CBEF-D267-B140-886C-089EA93C1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941" y="5891963"/>
            <a:ext cx="1644232" cy="2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2862" rIns="87312" bIns="42862">
            <a:spAutoFit/>
          </a:bodyPr>
          <a:lstStyle>
            <a:lvl1pPr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200" dirty="0">
                <a:latin typeface="+mn-lt"/>
              </a:rPr>
              <a:t>: Analyse Opportunité</a:t>
            </a:r>
          </a:p>
        </p:txBody>
      </p:sp>
      <p:grpSp>
        <p:nvGrpSpPr>
          <p:cNvPr id="82955" name="Group 22">
            <a:extLst>
              <a:ext uri="{FF2B5EF4-FFF2-40B4-BE49-F238E27FC236}">
                <a16:creationId xmlns:a16="http://schemas.microsoft.com/office/drawing/2014/main" id="{99483AF0-DD46-3D43-84BB-25023E43716E}"/>
              </a:ext>
            </a:extLst>
          </p:cNvPr>
          <p:cNvGrpSpPr>
            <a:grpSpLocks/>
          </p:cNvGrpSpPr>
          <p:nvPr/>
        </p:nvGrpSpPr>
        <p:grpSpPr bwMode="auto">
          <a:xfrm>
            <a:off x="5619751" y="4967288"/>
            <a:ext cx="379413" cy="596900"/>
            <a:chOff x="2820" y="3129"/>
            <a:chExt cx="240" cy="376"/>
          </a:xfrm>
        </p:grpSpPr>
        <p:sp>
          <p:nvSpPr>
            <p:cNvPr id="82970" name="Oval 23">
              <a:extLst>
                <a:ext uri="{FF2B5EF4-FFF2-40B4-BE49-F238E27FC236}">
                  <a16:creationId xmlns:a16="http://schemas.microsoft.com/office/drawing/2014/main" id="{41E47A66-6ED6-6946-8E6C-6133EF410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" y="3129"/>
              <a:ext cx="232" cy="8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dirty="0">
                <a:latin typeface="+mn-lt"/>
              </a:endParaRPr>
            </a:p>
          </p:txBody>
        </p:sp>
        <p:grpSp>
          <p:nvGrpSpPr>
            <p:cNvPr id="82971" name="Group 24">
              <a:extLst>
                <a:ext uri="{FF2B5EF4-FFF2-40B4-BE49-F238E27FC236}">
                  <a16:creationId xmlns:a16="http://schemas.microsoft.com/office/drawing/2014/main" id="{524C5A5A-80E8-EB4B-BEE0-513881D323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5" y="3450"/>
              <a:ext cx="231" cy="55"/>
              <a:chOff x="2825" y="3450"/>
              <a:chExt cx="231" cy="55"/>
            </a:xfrm>
          </p:grpSpPr>
          <p:sp>
            <p:nvSpPr>
              <p:cNvPr id="82977" name="Arc 25">
                <a:extLst>
                  <a:ext uri="{FF2B5EF4-FFF2-40B4-BE49-F238E27FC236}">
                    <a16:creationId xmlns:a16="http://schemas.microsoft.com/office/drawing/2014/main" id="{FA9B2D4C-3F69-064C-8C60-CB203964F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450"/>
                <a:ext cx="116" cy="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78" name="Arc 26">
                <a:extLst>
                  <a:ext uri="{FF2B5EF4-FFF2-40B4-BE49-F238E27FC236}">
                    <a16:creationId xmlns:a16="http://schemas.microsoft.com/office/drawing/2014/main" id="{9AE897B1-C408-B14D-BBDF-AC09927A9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3450"/>
                <a:ext cx="116" cy="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82972" name="Line 27">
              <a:extLst>
                <a:ext uri="{FF2B5EF4-FFF2-40B4-BE49-F238E27FC236}">
                  <a16:creationId xmlns:a16="http://schemas.microsoft.com/office/drawing/2014/main" id="{0628DFAD-9198-8847-B84C-BBE06E085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3186"/>
              <a:ext cx="0" cy="2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73" name="Line 28">
              <a:extLst>
                <a:ext uri="{FF2B5EF4-FFF2-40B4-BE49-F238E27FC236}">
                  <a16:creationId xmlns:a16="http://schemas.microsoft.com/office/drawing/2014/main" id="{F04DAEC1-90B2-7340-8FD3-CD05A057D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0" y="3186"/>
              <a:ext cx="0" cy="2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74" name="Line 29">
              <a:extLst>
                <a:ext uri="{FF2B5EF4-FFF2-40B4-BE49-F238E27FC236}">
                  <a16:creationId xmlns:a16="http://schemas.microsoft.com/office/drawing/2014/main" id="{6E7CE9E6-48FF-C447-8482-F0BE25DC2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" y="3246"/>
              <a:ext cx="0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75" name="Line 30">
              <a:extLst>
                <a:ext uri="{FF2B5EF4-FFF2-40B4-BE49-F238E27FC236}">
                  <a16:creationId xmlns:a16="http://schemas.microsoft.com/office/drawing/2014/main" id="{B8A7BA6B-CBA3-7B45-B73E-27D881473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9" y="3276"/>
              <a:ext cx="0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976" name="Line 31">
              <a:extLst>
                <a:ext uri="{FF2B5EF4-FFF2-40B4-BE49-F238E27FC236}">
                  <a16:creationId xmlns:a16="http://schemas.microsoft.com/office/drawing/2014/main" id="{8D593E9E-BFD6-5349-8F3B-30FEEAE3D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3246"/>
              <a:ext cx="0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2956" name="Line 32">
            <a:extLst>
              <a:ext uri="{FF2B5EF4-FFF2-40B4-BE49-F238E27FC236}">
                <a16:creationId xmlns:a16="http://schemas.microsoft.com/office/drawing/2014/main" id="{DF50002E-2434-3043-8B26-AB01EB013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3838575"/>
            <a:ext cx="0" cy="941388"/>
          </a:xfrm>
          <a:prstGeom prst="line">
            <a:avLst/>
          </a:prstGeom>
          <a:noFill/>
          <a:ln w="50800">
            <a:solidFill>
              <a:srgbClr val="1345C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957" name="Rectangle 33">
            <a:extLst>
              <a:ext uri="{FF2B5EF4-FFF2-40B4-BE49-F238E27FC236}">
                <a16:creationId xmlns:a16="http://schemas.microsoft.com/office/drawing/2014/main" id="{0884D48B-9D0E-CC42-8257-0EC34E438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824" y="4714734"/>
            <a:ext cx="309379" cy="3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2862" rIns="87312" bIns="42862">
            <a:spAutoFit/>
          </a:bodyPr>
          <a:lstStyle>
            <a:lvl1pPr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700" b="1" dirty="0">
                <a:latin typeface="+mn-lt"/>
              </a:rPr>
              <a:t>?</a:t>
            </a:r>
          </a:p>
        </p:txBody>
      </p:sp>
      <p:sp>
        <p:nvSpPr>
          <p:cNvPr id="82958" name="Rectangle 34">
            <a:extLst>
              <a:ext uri="{FF2B5EF4-FFF2-40B4-BE49-F238E27FC236}">
                <a16:creationId xmlns:a16="http://schemas.microsoft.com/office/drawing/2014/main" id="{6E46EC14-54CF-164B-A19A-55BAD2472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703" y="4766210"/>
            <a:ext cx="309379" cy="3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2862" rIns="87312" bIns="42862">
            <a:spAutoFit/>
          </a:bodyPr>
          <a:lstStyle>
            <a:lvl1pPr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700" b="1" dirty="0">
                <a:latin typeface="+mn-lt"/>
              </a:rPr>
              <a:t>?</a:t>
            </a:r>
          </a:p>
        </p:txBody>
      </p:sp>
      <p:sp>
        <p:nvSpPr>
          <p:cNvPr id="82959" name="Rectangle 35">
            <a:extLst>
              <a:ext uri="{FF2B5EF4-FFF2-40B4-BE49-F238E27FC236}">
                <a16:creationId xmlns:a16="http://schemas.microsoft.com/office/drawing/2014/main" id="{35F8F842-7BC7-9C4E-8FDE-F1F08D9B7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927" y="2208445"/>
            <a:ext cx="1057853" cy="3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2862" rIns="87312" bIns="42862">
            <a:spAutoFit/>
          </a:bodyPr>
          <a:lstStyle>
            <a:lvl1pPr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sz="1700" b="1" dirty="0">
                <a:latin typeface="+mn-lt"/>
              </a:rPr>
              <a:t>Tactique</a:t>
            </a:r>
          </a:p>
        </p:txBody>
      </p:sp>
      <p:sp>
        <p:nvSpPr>
          <p:cNvPr id="82960" name="Rectangle 36">
            <a:extLst>
              <a:ext uri="{FF2B5EF4-FFF2-40B4-BE49-F238E27FC236}">
                <a16:creationId xmlns:a16="http://schemas.microsoft.com/office/drawing/2014/main" id="{3CEB4ADA-95DB-9D4C-978D-40E999627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359" y="2157414"/>
            <a:ext cx="1110881" cy="3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2862" rIns="87312" bIns="42862">
            <a:spAutoFit/>
          </a:bodyPr>
          <a:lstStyle>
            <a:lvl1pPr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8838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sz="1700" b="1" dirty="0">
                <a:latin typeface="+mn-lt"/>
              </a:rPr>
              <a:t>Stratégie</a:t>
            </a:r>
          </a:p>
        </p:txBody>
      </p:sp>
      <p:sp>
        <p:nvSpPr>
          <p:cNvPr id="82961" name="AutoShape 37">
            <a:extLst>
              <a:ext uri="{FF2B5EF4-FFF2-40B4-BE49-F238E27FC236}">
                <a16:creationId xmlns:a16="http://schemas.microsoft.com/office/drawing/2014/main" id="{3F8A57D5-C34B-234A-A5AF-54C62816C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0" y="3192463"/>
            <a:ext cx="730250" cy="67310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345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dirty="0">
                <a:latin typeface="+mn-lt"/>
              </a:rPr>
              <a:t>Go ?</a:t>
            </a:r>
          </a:p>
        </p:txBody>
      </p:sp>
      <p:sp>
        <p:nvSpPr>
          <p:cNvPr id="82962" name="AutoShape 39">
            <a:extLst>
              <a:ext uri="{FF2B5EF4-FFF2-40B4-BE49-F238E27FC236}">
                <a16:creationId xmlns:a16="http://schemas.microsoft.com/office/drawing/2014/main" id="{141CEA34-A38D-0D48-B761-FD61D4F4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4" y="3238500"/>
            <a:ext cx="631825" cy="579438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345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>
                <a:latin typeface="+mn-lt"/>
              </a:rPr>
              <a:t> </a:t>
            </a:r>
          </a:p>
        </p:txBody>
      </p:sp>
      <p:sp>
        <p:nvSpPr>
          <p:cNvPr id="82965" name="AutoShape 42">
            <a:extLst>
              <a:ext uri="{FF2B5EF4-FFF2-40B4-BE49-F238E27FC236}">
                <a16:creationId xmlns:a16="http://schemas.microsoft.com/office/drawing/2014/main" id="{77F49EBF-4DAA-0947-A4B6-CB116F2A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103" y="5715517"/>
            <a:ext cx="731838" cy="673100"/>
          </a:xfrm>
          <a:prstGeom prst="diamond">
            <a:avLst/>
          </a:prstGeom>
          <a:noFill/>
          <a:ln w="12700">
            <a:solidFill>
              <a:srgbClr val="1345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dirty="0">
              <a:latin typeface="+mn-lt"/>
            </a:endParaRPr>
          </a:p>
        </p:txBody>
      </p:sp>
      <p:pic>
        <p:nvPicPr>
          <p:cNvPr id="82966" name="Picture 43">
            <a:extLst>
              <a:ext uri="{FF2B5EF4-FFF2-40B4-BE49-F238E27FC236}">
                <a16:creationId xmlns:a16="http://schemas.microsoft.com/office/drawing/2014/main" id="{C9FDD440-4F23-CA40-A52D-79D68C1F49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85" y="3102955"/>
            <a:ext cx="12255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8" name="AutoShape 4">
            <a:extLst>
              <a:ext uri="{FF2B5EF4-FFF2-40B4-BE49-F238E27FC236}">
                <a16:creationId xmlns:a16="http://schemas.microsoft.com/office/drawing/2014/main" id="{1AF2F4D6-6A57-934F-8B26-88FA0D95B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2982914"/>
            <a:ext cx="863600" cy="1089025"/>
          </a:xfrm>
          <a:prstGeom prst="homePlate">
            <a:avLst>
              <a:gd name="adj" fmla="val 25005"/>
            </a:avLst>
          </a:prstGeom>
          <a:solidFill>
            <a:schemeClr val="bg1"/>
          </a:solidFill>
          <a:ln w="12700">
            <a:solidFill>
              <a:srgbClr val="1345C1"/>
            </a:solidFill>
            <a:miter lim="800000"/>
            <a:headEnd/>
            <a:tailEnd/>
          </a:ln>
        </p:spPr>
        <p:txBody>
          <a:bodyPr lIns="87312" tIns="42862" rIns="87312" bIns="42862" anchor="ctr"/>
          <a:lstStyle>
            <a:lvl1pPr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15963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altLang="fr-FR" sz="1200" dirty="0">
                <a:latin typeface="+mn-lt"/>
              </a:rPr>
              <a:t>Plan d’action</a:t>
            </a:r>
            <a:endParaRPr lang="fr-FR" altLang="fr-FR" sz="1500" dirty="0">
              <a:latin typeface="+mn-lt"/>
            </a:endParaRPr>
          </a:p>
        </p:txBody>
      </p:sp>
      <p:sp>
        <p:nvSpPr>
          <p:cNvPr id="82969" name="AutoShape 39">
            <a:extLst>
              <a:ext uri="{FF2B5EF4-FFF2-40B4-BE49-F238E27FC236}">
                <a16:creationId xmlns:a16="http://schemas.microsoft.com/office/drawing/2014/main" id="{0524D353-1CE8-234C-A61B-0B1ECAE7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191" y="3225405"/>
            <a:ext cx="631825" cy="579438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1345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>
                <a:latin typeface="+mn-lt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A1F17DC-C314-C7EF-B57B-EB40A556F4C8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159E8C8-7697-8A64-6B86-94DBAE9D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Processus de gestion d’affaire ; </a:t>
            </a:r>
            <a:br>
              <a:rPr lang="fr-FR" altLang="fr-FR" dirty="0"/>
            </a:br>
            <a:r>
              <a:rPr lang="fr-FR" altLang="fr-FR" dirty="0"/>
              <a:t>et le rôle de l’analyseur SVS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08474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mage 29" descr="Une image contenant alcool&#10;&#10;Description générée automatiquement">
            <a:extLst>
              <a:ext uri="{FF2B5EF4-FFF2-40B4-BE49-F238E27FC236}">
                <a16:creationId xmlns:a16="http://schemas.microsoft.com/office/drawing/2014/main" id="{1236D9D3-BF46-5CE8-967D-B7E73F02A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1" y="1341438"/>
            <a:ext cx="1903413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7913" name="Rectangle 25">
            <a:extLst>
              <a:ext uri="{FF2B5EF4-FFF2-40B4-BE49-F238E27FC236}">
                <a16:creationId xmlns:a16="http://schemas.microsoft.com/office/drawing/2014/main" id="{C9A07F59-88C7-FC5E-6562-D8A260AD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4" y="1819276"/>
            <a:ext cx="6319837" cy="369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69913"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 dirty="0">
                <a:latin typeface="Helvetica" pitchFamily="2" charset="0"/>
              </a:rPr>
              <a:t>SATELLITE  Synthèse - Contribution aux enjeux </a:t>
            </a:r>
          </a:p>
          <a:p>
            <a:pPr lvl="1"/>
            <a:r>
              <a:rPr lang="fr-FR" altLang="fr-FR" sz="1800" dirty="0">
                <a:latin typeface="Helvetica" pitchFamily="2" charset="0"/>
              </a:rPr>
              <a:t>Valeur pour la DIRECTION / Finances / ROI</a:t>
            </a:r>
          </a:p>
          <a:p>
            <a:pPr lvl="1"/>
            <a:endParaRPr lang="fr-FR" altLang="fr-FR" sz="1800" dirty="0">
              <a:latin typeface="Helvetica" pitchFamily="2" charset="0"/>
            </a:endParaRPr>
          </a:p>
          <a:p>
            <a:pPr lvl="1"/>
            <a:endParaRPr lang="fr-FR" altLang="fr-FR" sz="1800" dirty="0">
              <a:latin typeface="Helvetica" pitchFamily="2" charset="0"/>
            </a:endParaRPr>
          </a:p>
          <a:p>
            <a:r>
              <a:rPr lang="fr-FR" altLang="fr-FR" sz="1800" dirty="0">
                <a:latin typeface="Helvetica" pitchFamily="2" charset="0"/>
              </a:rPr>
              <a:t>Etage 	</a:t>
            </a:r>
            <a:r>
              <a:rPr lang="fr-FR" altLang="fr-FR" sz="1800" b="1" dirty="0">
                <a:latin typeface="Helvetica" pitchFamily="2" charset="0"/>
              </a:rPr>
              <a:t>Bénéfices</a:t>
            </a:r>
            <a:r>
              <a:rPr lang="fr-FR" altLang="fr-FR" sz="1800" dirty="0">
                <a:latin typeface="Helvetica" pitchFamily="2" charset="0"/>
              </a:rPr>
              <a:t> - Solution </a:t>
            </a:r>
            <a:r>
              <a:rPr lang="mr-IN" altLang="fr-FR" sz="1800" dirty="0">
                <a:latin typeface="Helvetica" pitchFamily="2" charset="0"/>
              </a:rPr>
              <a:t>–</a:t>
            </a:r>
            <a:r>
              <a:rPr lang="fr-FR" altLang="fr-FR" sz="1800" dirty="0">
                <a:latin typeface="Helvetica" pitchFamily="2" charset="0"/>
              </a:rPr>
              <a:t> Approche -</a:t>
            </a:r>
          </a:p>
          <a:p>
            <a:pPr lvl="1"/>
            <a:r>
              <a:rPr lang="fr-FR" altLang="fr-FR" sz="1800" dirty="0">
                <a:latin typeface="Helvetica" pitchFamily="2" charset="0"/>
              </a:rPr>
              <a:t>Valeur pour le MANAGEMENT</a:t>
            </a:r>
          </a:p>
          <a:p>
            <a:endParaRPr lang="fr-FR" altLang="fr-FR" sz="1800" dirty="0">
              <a:latin typeface="Helvetica" pitchFamily="2" charset="0"/>
            </a:endParaRPr>
          </a:p>
          <a:p>
            <a:r>
              <a:rPr lang="fr-FR" altLang="fr-FR" sz="1800" dirty="0">
                <a:latin typeface="Helvetica" pitchFamily="2" charset="0"/>
              </a:rPr>
              <a:t>Base	</a:t>
            </a:r>
            <a:r>
              <a:rPr lang="fr-FR" altLang="fr-FR" sz="1800" b="1" dirty="0">
                <a:latin typeface="Helvetica" pitchFamily="2" charset="0"/>
              </a:rPr>
              <a:t>Avantages</a:t>
            </a:r>
            <a:r>
              <a:rPr lang="fr-FR" altLang="fr-FR" sz="1800" dirty="0">
                <a:latin typeface="Helvetica" pitchFamily="2" charset="0"/>
              </a:rPr>
              <a:t> - Comment nous allons le faire </a:t>
            </a:r>
            <a:r>
              <a:rPr lang="mr-IN" altLang="fr-FR" sz="1800" dirty="0">
                <a:latin typeface="Helvetica" pitchFamily="2" charset="0"/>
              </a:rPr>
              <a:t>–</a:t>
            </a:r>
            <a:r>
              <a:rPr lang="fr-FR" altLang="fr-FR" sz="1800" dirty="0">
                <a:latin typeface="Helvetica" pitchFamily="2" charset="0"/>
              </a:rPr>
              <a:t> Références - Valeur pour les OPERATIONNELS</a:t>
            </a:r>
          </a:p>
          <a:p>
            <a:endParaRPr lang="fr-FR" altLang="fr-FR" sz="1800" dirty="0">
              <a:latin typeface="Helvetica" pitchFamily="2" charset="0"/>
            </a:endParaRPr>
          </a:p>
          <a:p>
            <a:r>
              <a:rPr lang="fr-FR" altLang="fr-FR" sz="1800" dirty="0">
                <a:latin typeface="Helvetica" pitchFamily="2" charset="0"/>
              </a:rPr>
              <a:t>Boosters  </a:t>
            </a:r>
            <a:r>
              <a:rPr lang="fr-FR" altLang="fr-FR" sz="1800" b="1" dirty="0">
                <a:latin typeface="Helvetica" pitchFamily="2" charset="0"/>
              </a:rPr>
              <a:t>Caractéristiques</a:t>
            </a:r>
            <a:r>
              <a:rPr lang="fr-FR" altLang="fr-FR" sz="1800" dirty="0">
                <a:latin typeface="Helvetica" pitchFamily="2" charset="0"/>
              </a:rPr>
              <a:t> - En annexe: descriptifs, méthodologie, produits, composants, argumentaire, etc./ Valeur pour les TECHNICIENS et les EXPERTS</a:t>
            </a:r>
          </a:p>
        </p:txBody>
      </p:sp>
      <p:sp>
        <p:nvSpPr>
          <p:cNvPr id="1317915" name="Line 27">
            <a:extLst>
              <a:ext uri="{FF2B5EF4-FFF2-40B4-BE49-F238E27FC236}">
                <a16:creationId xmlns:a16="http://schemas.microsoft.com/office/drawing/2014/main" id="{8FBA8E43-F82E-B811-891D-C1672D7FEE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6300" y="3048000"/>
            <a:ext cx="102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317916" name="Line 28">
            <a:extLst>
              <a:ext uri="{FF2B5EF4-FFF2-40B4-BE49-F238E27FC236}">
                <a16:creationId xmlns:a16="http://schemas.microsoft.com/office/drawing/2014/main" id="{7D1D532F-2D99-9144-1EAA-A873E14255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2500" y="4038600"/>
            <a:ext cx="95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317917" name="Line 29">
            <a:extLst>
              <a:ext uri="{FF2B5EF4-FFF2-40B4-BE49-F238E27FC236}">
                <a16:creationId xmlns:a16="http://schemas.microsoft.com/office/drawing/2014/main" id="{9F0EE065-174C-A472-02C7-338E69149E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6000" y="4789714"/>
            <a:ext cx="88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317918" name="Line 30">
            <a:extLst>
              <a:ext uri="{FF2B5EF4-FFF2-40B4-BE49-F238E27FC236}">
                <a16:creationId xmlns:a16="http://schemas.microsoft.com/office/drawing/2014/main" id="{A9B13D66-4DC3-EE7D-9C1F-AF68B55E3A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7100" y="2006600"/>
            <a:ext cx="97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5FD936-15F5-2388-9952-3D87DC8EDC21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644A73C-AF26-93C3-4F6E-8AC80745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proposition à valeur ajoutée: une fusée SOYOUZ</a:t>
            </a:r>
            <a:endParaRPr lang="fr-FR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3">
            <a:extLst>
              <a:ext uri="{FF2B5EF4-FFF2-40B4-BE49-F238E27FC236}">
                <a16:creationId xmlns:a16="http://schemas.microsoft.com/office/drawing/2014/main" id="{02EDB984-606B-BA4E-9181-F0E005AF92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fr-FR" altLang="fr-FR" dirty="0"/>
              <a:t>Comprendre la </a:t>
            </a:r>
            <a:r>
              <a:rPr lang="fr-FR" altLang="fr-FR" b="1" dirty="0"/>
              <a:t>personne</a:t>
            </a:r>
            <a:r>
              <a:rPr lang="fr-FR" altLang="fr-FR" dirty="0"/>
              <a:t>, ses ambitions, sa dimension émotionnelle 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fr-FR" altLang="fr-FR" dirty="0"/>
              <a:t>Comprendre l'</a:t>
            </a:r>
            <a:r>
              <a:rPr lang="fr-FR" altLang="fr-FR" b="1" dirty="0"/>
              <a:t>organisation </a:t>
            </a:r>
            <a:r>
              <a:rPr lang="fr-FR" altLang="fr-FR" dirty="0"/>
              <a:t>et son évolution, les bases de pouvoir et les réseaux 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fr-FR" altLang="fr-FR" dirty="0"/>
              <a:t>Comprendre les </a:t>
            </a:r>
            <a:r>
              <a:rPr lang="fr-FR" altLang="fr-FR" b="1" dirty="0"/>
              <a:t>enjeux</a:t>
            </a:r>
            <a:r>
              <a:rPr lang="fr-FR" altLang="fr-FR" dirty="0"/>
              <a:t>, d'entreprise et du département 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fr-FR" altLang="fr-FR" dirty="0"/>
              <a:t>Faire avancer les </a:t>
            </a:r>
            <a:r>
              <a:rPr lang="fr-FR" altLang="fr-FR" b="1" dirty="0"/>
              <a:t>opportunités </a:t>
            </a:r>
            <a:r>
              <a:rPr lang="fr-FR" altLang="fr-FR" dirty="0"/>
              <a:t>en cours 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fr-FR" altLang="fr-FR" sz="1600" b="1" dirty="0">
                <a:solidFill>
                  <a:schemeClr val="accent3">
                    <a:lumMod val="75000"/>
                  </a:schemeClr>
                </a:solidFill>
              </a:rPr>
              <a:t>Et... se faire référencer vers des pairs.</a:t>
            </a:r>
          </a:p>
        </p:txBody>
      </p:sp>
      <p:sp>
        <p:nvSpPr>
          <p:cNvPr id="151554" name="Rectangle 8">
            <a:extLst>
              <a:ext uri="{FF2B5EF4-FFF2-40B4-BE49-F238E27FC236}">
                <a16:creationId xmlns:a16="http://schemas.microsoft.com/office/drawing/2014/main" id="{5A750DF6-9BBC-9B40-AA9D-27F2F7C5047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880600" y="6496050"/>
            <a:ext cx="2311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D22F6844-18F2-9C46-8210-0FC86319D484}" type="slidenum">
              <a:rPr lang="fr-FR" altLang="fr-FR" smtClean="0">
                <a:latin typeface="Century Gothic"/>
              </a:rPr>
              <a:pPr eaLnBrk="1" hangingPunct="1"/>
              <a:t>21</a:t>
            </a:fld>
            <a:endParaRPr lang="fr-FR" altLang="fr-FR" sz="900" dirty="0">
              <a:latin typeface="Century Gothic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1CDF4B-D5C6-89A3-72FB-5DE26755E28C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45025BE-C112-C665-5901-7E07DD5D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Tirer le maximum de chaque entretien : quatre sujets à la fois au lieu d'un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1BC58A-6793-5DEB-B102-BC9E857BE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658" y="1905400"/>
            <a:ext cx="1539935" cy="11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8641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9502E-74F7-D0F3-4475-9E4FD6349501}"/>
              </a:ext>
            </a:extLst>
          </p:cNvPr>
          <p:cNvSpPr/>
          <p:nvPr/>
        </p:nvSpPr>
        <p:spPr>
          <a:xfrm>
            <a:off x="1401778" y="1937442"/>
            <a:ext cx="9388444" cy="3123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CE54CF5F-C308-E940-9161-FFEF34B7A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700" dirty="0"/>
              <a:t>Conclusion</a:t>
            </a:r>
          </a:p>
        </p:txBody>
      </p:sp>
      <p:sp>
        <p:nvSpPr>
          <p:cNvPr id="2589699" name="Rectangle 3">
            <a:extLst>
              <a:ext uri="{FF2B5EF4-FFF2-40B4-BE49-F238E27FC236}">
                <a16:creationId xmlns:a16="http://schemas.microsoft.com/office/drawing/2014/main" id="{DB180D8F-BA91-1C46-9478-F1937F8E5C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6874" y="2507810"/>
            <a:ext cx="7336576" cy="27250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Des </a:t>
            </a:r>
            <a:r>
              <a:rPr lang="en-GB" dirty="0" err="1"/>
              <a:t>besoins</a:t>
            </a:r>
            <a:r>
              <a:rPr lang="en-GB" dirty="0"/>
              <a:t>… aux </a:t>
            </a:r>
            <a:r>
              <a:rPr lang="en-GB" dirty="0" err="1"/>
              <a:t>enjeux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Du </a:t>
            </a:r>
            <a:r>
              <a:rPr lang="en-GB" dirty="0" err="1"/>
              <a:t>règlement</a:t>
            </a:r>
            <a:r>
              <a:rPr lang="en-GB" dirty="0"/>
              <a:t> de </a:t>
            </a:r>
            <a:r>
              <a:rPr lang="en-GB" dirty="0" err="1"/>
              <a:t>problèmes</a:t>
            </a:r>
            <a:r>
              <a:rPr lang="en-GB" dirty="0"/>
              <a:t>… à la gestion du </a:t>
            </a:r>
            <a:r>
              <a:rPr lang="en-GB" dirty="0" err="1"/>
              <a:t>changement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Du prix… au ROI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De la </a:t>
            </a:r>
            <a:r>
              <a:rPr lang="en-GB" dirty="0" err="1"/>
              <a:t>réponse</a:t>
            </a:r>
            <a:r>
              <a:rPr lang="en-GB" dirty="0"/>
              <a:t> aux </a:t>
            </a:r>
            <a:r>
              <a:rPr lang="en-GB" dirty="0" err="1"/>
              <a:t>critères</a:t>
            </a:r>
            <a:r>
              <a:rPr lang="en-GB" dirty="0"/>
              <a:t>… à la gestion des </a:t>
            </a:r>
            <a:r>
              <a:rPr lang="en-GB" dirty="0" err="1"/>
              <a:t>attentes</a:t>
            </a:r>
            <a:endParaRPr lang="en-GB" dirty="0"/>
          </a:p>
          <a:p>
            <a:pPr marL="609600" lvl="2" indent="-19050">
              <a:buNone/>
              <a:defRPr/>
            </a:pPr>
            <a:endParaRPr lang="en-GB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2" indent="0">
              <a:buNone/>
              <a:defRPr/>
            </a:pPr>
            <a:r>
              <a:rPr lang="en-GB" sz="2000" dirty="0"/>
              <a:t>Du </a:t>
            </a:r>
            <a:r>
              <a:rPr lang="en-GB" sz="2000" dirty="0" err="1"/>
              <a:t>transactionnel</a:t>
            </a:r>
            <a:r>
              <a:rPr lang="en-GB" sz="2000" dirty="0"/>
              <a:t>… à la gestion proactive du </a:t>
            </a:r>
            <a:r>
              <a:rPr lang="en-GB" sz="2000" dirty="0" err="1"/>
              <a:t>relationnel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52578" name="Rectangle 8">
            <a:extLst>
              <a:ext uri="{FF2B5EF4-FFF2-40B4-BE49-F238E27FC236}">
                <a16:creationId xmlns:a16="http://schemas.microsoft.com/office/drawing/2014/main" id="{AA5B7052-C6E8-8441-9383-DAE46DB7245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880600" y="6496050"/>
            <a:ext cx="2311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D22F6844-18F2-9C46-8210-0FC86319D484}" type="slidenum">
              <a:rPr lang="fr-FR" altLang="fr-FR" smtClean="0">
                <a:latin typeface="Century Gothic"/>
              </a:rPr>
              <a:pPr eaLnBrk="1" hangingPunct="1"/>
              <a:t>22</a:t>
            </a:fld>
            <a:endParaRPr lang="fr-FR" altLang="fr-FR" sz="900" dirty="0">
              <a:latin typeface="Century Gothic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BAB90CD-2031-A3B7-062C-F7F7ACAF0E81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7088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0790" y="3175396"/>
            <a:ext cx="4110132" cy="507207"/>
          </a:xfrm>
        </p:spPr>
        <p:txBody>
          <a:bodyPr/>
          <a:lstStyle/>
          <a:p>
            <a:pPr algn="ctr"/>
            <a:r>
              <a:rPr lang="fr-FR" sz="2800" dirty="0"/>
              <a:t>Merci de votre attention</a:t>
            </a:r>
          </a:p>
          <a:p>
            <a:pPr algn="ctr"/>
            <a:endParaRPr lang="fr-FR" sz="28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4C2CF4F-1146-519C-D036-6AB622461E07}"/>
              </a:ext>
            </a:extLst>
          </p:cNvPr>
          <p:cNvGrpSpPr/>
          <p:nvPr/>
        </p:nvGrpSpPr>
        <p:grpSpPr>
          <a:xfrm>
            <a:off x="476278" y="1931447"/>
            <a:ext cx="6141807" cy="4026571"/>
            <a:chOff x="476278" y="1931447"/>
            <a:chExt cx="6141807" cy="40265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ED2B41-4480-B2CA-BF79-12B56E4E1666}"/>
                </a:ext>
              </a:extLst>
            </p:cNvPr>
            <p:cNvSpPr/>
            <p:nvPr/>
          </p:nvSpPr>
          <p:spPr>
            <a:xfrm>
              <a:off x="5562988" y="4485422"/>
              <a:ext cx="1055097" cy="666000"/>
            </a:xfrm>
            <a:prstGeom prst="rect">
              <a:avLst/>
            </a:prstGeom>
            <a:solidFill>
              <a:srgbClr val="F5CD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31A43DA-8913-2052-469C-E4014345C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78" y="1931447"/>
              <a:ext cx="5097639" cy="402657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15653C-54BF-5128-8484-CB31388C9ACD}"/>
                </a:ext>
              </a:extLst>
            </p:cNvPr>
            <p:cNvSpPr/>
            <p:nvPr/>
          </p:nvSpPr>
          <p:spPr>
            <a:xfrm>
              <a:off x="5307983" y="5151422"/>
              <a:ext cx="1310102" cy="297758"/>
            </a:xfrm>
            <a:prstGeom prst="rect">
              <a:avLst/>
            </a:prstGeom>
            <a:solidFill>
              <a:srgbClr val="F5CD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4518184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3094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6">
            <a:extLst>
              <a:ext uri="{FF2B5EF4-FFF2-40B4-BE49-F238E27FC236}">
                <a16:creationId xmlns:a16="http://schemas.microsoft.com/office/drawing/2014/main" id="{D4C33C47-5186-D946-8C9F-FEF25E519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Pourquoi Strategic Value Selling ?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64EAAF9B-93EC-974F-AA4E-F7F37A9AED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alt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altLang="fr-FR" dirty="0"/>
              <a:t>Au-delà de la vente, </a:t>
            </a:r>
            <a:r>
              <a:rPr lang="fr-FR" altLang="ja-JP" dirty="0">
                <a:ea typeface="ＭＳ Ｐゴシック" panose="020B0600070205080204" pitchFamily="34" charset="-128"/>
              </a:rPr>
              <a:t>devenir</a:t>
            </a:r>
            <a:r>
              <a:rPr lang="fr-FR" altLang="fr-FR" dirty="0"/>
              <a:t> </a:t>
            </a:r>
            <a:r>
              <a:rPr lang="fr-FR" altLang="fr-FR" b="1" dirty="0"/>
              <a:t>développeur de business ;</a:t>
            </a:r>
            <a:endParaRPr lang="fr-FR" alt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altLang="fr-FR" dirty="0"/>
              <a:t>Plus qu’une solution, apporter une </a:t>
            </a:r>
            <a:r>
              <a:rPr lang="fr-FR" altLang="fr-FR" b="1" dirty="0"/>
              <a:t>contribution aux enjeux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altLang="fr-FR" dirty="0"/>
              <a:t>Être en permanence </a:t>
            </a:r>
            <a:r>
              <a:rPr lang="fr-FR" altLang="fr-FR" b="1" dirty="0"/>
              <a:t>en contr</a:t>
            </a:r>
            <a:r>
              <a:rPr lang="fr-FR" altLang="ja-JP" b="1" dirty="0">
                <a:ea typeface="ＭＳ Ｐゴシック" panose="020B0600070205080204" pitchFamily="34" charset="-128"/>
              </a:rPr>
              <a:t>ôle ;</a:t>
            </a:r>
            <a:endParaRPr lang="fr-FR" altLang="ja-JP" dirty="0">
              <a:ea typeface="ＭＳ Ｐゴシック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altLang="ja-JP" dirty="0">
                <a:ea typeface="ＭＳ Ｐゴシック" panose="020B0600070205080204" pitchFamily="34" charset="-128"/>
              </a:rPr>
              <a:t>Sortir de l’impasse technique-prix ; savoir ajouter des </a:t>
            </a:r>
            <a:r>
              <a:rPr lang="fr-FR" altLang="ja-JP" b="1" dirty="0">
                <a:ea typeface="ＭＳ Ｐゴシック" panose="020B0600070205080204" pitchFamily="34" charset="-128"/>
              </a:rPr>
              <a:t>services </a:t>
            </a:r>
            <a:r>
              <a:rPr lang="fr-FR" altLang="ja-JP" dirty="0">
                <a:ea typeface="ＭＳ Ｐゴシック" panose="020B0600070205080204" pitchFamily="34" charset="-128"/>
              </a:rPr>
              <a:t>aux produits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altLang="ja-JP" dirty="0">
                <a:ea typeface="ＭＳ Ｐゴシック" panose="020B0600070205080204" pitchFamily="34" charset="-128"/>
              </a:rPr>
              <a:t>Faire du</a:t>
            </a:r>
            <a:r>
              <a:rPr lang="fr-FR" altLang="ja-JP" b="1" dirty="0">
                <a:ea typeface="ＭＳ Ｐゴシック" panose="020B0600070205080204" pitchFamily="34" charset="-128"/>
              </a:rPr>
              <a:t> cross selling</a:t>
            </a:r>
          </a:p>
          <a:p>
            <a:endParaRPr lang="fr-FR" altLang="ja-JP" b="1" dirty="0">
              <a:ea typeface="ＭＳ Ｐゴシック" panose="020B0600070205080204" pitchFamily="34" charset="-128"/>
            </a:endParaRPr>
          </a:p>
          <a:p>
            <a:pPr algn="ctr"/>
            <a:r>
              <a:rPr lang="fr-FR" altLang="ja-JP" sz="2800" b="1" dirty="0">
                <a:solidFill>
                  <a:schemeClr val="accent3">
                    <a:lumMod val="75000"/>
                  </a:schemeClr>
                </a:solidFill>
                <a:ea typeface="ＭＳ Ｐゴシック" panose="020B0600070205080204" pitchFamily="34" charset="-128"/>
              </a:rPr>
              <a:t>Pour gagner plus d’affaires, et plus souvent</a:t>
            </a:r>
            <a:endParaRPr lang="fr-FR" altLang="fr-F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362" name="Rectangle 8">
            <a:extLst>
              <a:ext uri="{FF2B5EF4-FFF2-40B4-BE49-F238E27FC236}">
                <a16:creationId xmlns:a16="http://schemas.microsoft.com/office/drawing/2014/main" id="{AEE688FE-5869-C445-9683-70A385A99F5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880600" y="6496050"/>
            <a:ext cx="2311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D22F6844-18F2-9C46-8210-0FC86319D484}" type="slidenum">
              <a:rPr lang="fr-FR" altLang="fr-FR" smtClean="0">
                <a:latin typeface="Century Gothic"/>
              </a:rPr>
              <a:pPr eaLnBrk="1" hangingPunct="1"/>
              <a:t>2</a:t>
            </a:fld>
            <a:endParaRPr lang="fr-FR" altLang="fr-FR" sz="900" dirty="0">
              <a:latin typeface="Century Gothic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E0E52E-1809-6624-84EC-F23553DF7447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780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8">
            <a:extLst>
              <a:ext uri="{FF2B5EF4-FFF2-40B4-BE49-F238E27FC236}">
                <a16:creationId xmlns:a16="http://schemas.microsoft.com/office/drawing/2014/main" id="{1DCEB9A6-0716-3545-A180-3422CFA61BA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9664241" y="6430579"/>
            <a:ext cx="2311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9A9254D-C2B5-BC49-B3D7-8F000F2068DD}" type="slidenum">
              <a:rPr lang="fr-FR" altLang="fr-FR" sz="900">
                <a:latin typeface="Century Gothic"/>
              </a:rPr>
              <a:pPr algn="r" eaLnBrk="1" hangingPunct="1"/>
              <a:t>3</a:t>
            </a:fld>
            <a:endParaRPr lang="fr-FR" altLang="fr-FR" sz="900" dirty="0">
              <a:latin typeface="Century Gothic"/>
            </a:endParaRPr>
          </a:p>
        </p:txBody>
      </p:sp>
      <p:sp>
        <p:nvSpPr>
          <p:cNvPr id="347140" name="Rectangle 6">
            <a:extLst>
              <a:ext uri="{FF2B5EF4-FFF2-40B4-BE49-F238E27FC236}">
                <a16:creationId xmlns:a16="http://schemas.microsoft.com/office/drawing/2014/main" id="{2114062C-9557-9F44-ADB4-724C6E9DC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L’agenda de la formation SVS</a:t>
            </a:r>
          </a:p>
        </p:txBody>
      </p:sp>
      <p:sp>
        <p:nvSpPr>
          <p:cNvPr id="347141" name="Rectangle 7">
            <a:extLst>
              <a:ext uri="{FF2B5EF4-FFF2-40B4-BE49-F238E27FC236}">
                <a16:creationId xmlns:a16="http://schemas.microsoft.com/office/drawing/2014/main" id="{358E688D-D3D9-7242-944E-D4FF8C2D63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06574" y="2480464"/>
            <a:ext cx="6246891" cy="228166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altLang="fr-FR" dirty="0"/>
              <a:t>Fondamentaux de la vente complexe</a:t>
            </a:r>
          </a:p>
          <a:p>
            <a:pPr marL="342900" indent="-342900">
              <a:buFont typeface="Arial"/>
              <a:buChar char="•"/>
            </a:pPr>
            <a:r>
              <a:rPr lang="fr-FR" altLang="fr-FR" dirty="0"/>
              <a:t>Fondamentaux de l’entretien de vente de valeur</a:t>
            </a:r>
          </a:p>
          <a:p>
            <a:pPr marL="342900" indent="-342900">
              <a:buFont typeface="Arial"/>
              <a:buChar char="•"/>
            </a:pPr>
            <a:r>
              <a:rPr lang="fr-FR" altLang="fr-FR" dirty="0"/>
              <a:t>Le message valeur</a:t>
            </a:r>
          </a:p>
          <a:p>
            <a:pPr marL="342900" indent="-342900">
              <a:buFont typeface="Arial"/>
              <a:buChar char="•"/>
            </a:pPr>
            <a:r>
              <a:rPr lang="fr-FR" altLang="fr-FR" dirty="0"/>
              <a:t>La vente stratégique</a:t>
            </a:r>
          </a:p>
          <a:p>
            <a:pPr marL="342900" indent="-342900">
              <a:buFont typeface="Arial"/>
              <a:buChar char="•"/>
            </a:pPr>
            <a:r>
              <a:rPr lang="fr-FR" altLang="fr-FR" dirty="0"/>
              <a:t>La gestion d’opportunité à valeur ajoutée en 2024</a:t>
            </a:r>
          </a:p>
          <a:p>
            <a:pPr marL="342900" indent="-342900">
              <a:buFont typeface="Arial"/>
              <a:buChar char="•"/>
            </a:pPr>
            <a:r>
              <a:rPr lang="fr-FR" altLang="fr-FR" dirty="0"/>
              <a:t>La proposition à valeur ajoutée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479D52-6489-1503-CD8B-2D2861DB4010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F30BB-B390-E73A-ECC9-76B49508A93C}"/>
              </a:ext>
            </a:extLst>
          </p:cNvPr>
          <p:cNvSpPr/>
          <p:nvPr/>
        </p:nvSpPr>
        <p:spPr>
          <a:xfrm>
            <a:off x="1686963" y="1964602"/>
            <a:ext cx="8818075" cy="29695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0519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>
            <a:extLst>
              <a:ext uri="{FF2B5EF4-FFF2-40B4-BE49-F238E27FC236}">
                <a16:creationId xmlns:a16="http://schemas.microsoft.com/office/drawing/2014/main" id="{ECEA96EA-3F79-6847-9419-AB2FAB8F96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600" y="1620000"/>
            <a:ext cx="5758788" cy="4500000"/>
          </a:xfrm>
          <a:noFill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lvl="1" indent="-285750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altLang="fr-FR" sz="1400" dirty="0"/>
              <a:t>Plusieurs lieux, plusieurs semaines/mois, plusieurs actions, </a:t>
            </a:r>
            <a:r>
              <a:rPr lang="fr-FR" altLang="fr-FR" sz="1400" b="1" dirty="0"/>
              <a:t>plusieurs acteurs</a:t>
            </a:r>
            <a:r>
              <a:rPr lang="fr-FR" altLang="fr-FR" sz="1400" dirty="0"/>
              <a:t>, plusieurs organisations parfois.</a:t>
            </a:r>
          </a:p>
          <a:p>
            <a:pPr marL="285750" lvl="1" indent="-285750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altLang="fr-FR" sz="1400" dirty="0"/>
              <a:t>La commande est le résultat d'une action anticipée, coordonnée, alimentée par une recherche permanente d’information, et poussée par une action sur plusieurs personnes.</a:t>
            </a:r>
          </a:p>
          <a:p>
            <a:pPr marL="285750" lvl="1" indent="-285750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altLang="fr-FR" sz="1400" dirty="0"/>
              <a:t>Structure des entretiens récemment étudiée. </a:t>
            </a:r>
          </a:p>
          <a:p>
            <a:pPr marL="285750" lvl="1" indent="-285750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altLang="fr-FR" sz="1400" dirty="0"/>
              <a:t>Les techniques de closing classiques sont impropres.</a:t>
            </a:r>
          </a:p>
        </p:txBody>
      </p:sp>
      <p:sp>
        <p:nvSpPr>
          <p:cNvPr id="27650" name="Rectangle 8">
            <a:extLst>
              <a:ext uri="{FF2B5EF4-FFF2-40B4-BE49-F238E27FC236}">
                <a16:creationId xmlns:a16="http://schemas.microsoft.com/office/drawing/2014/main" id="{33140F9B-D212-7F45-9E22-3CD902897C9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880600" y="6496050"/>
            <a:ext cx="2311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D22F6844-18F2-9C46-8210-0FC86319D484}" type="slidenum">
              <a:rPr lang="fr-FR" altLang="fr-FR" smtClean="0">
                <a:latin typeface="Century Gothic"/>
              </a:rPr>
              <a:pPr eaLnBrk="1" hangingPunct="1"/>
              <a:t>4</a:t>
            </a:fld>
            <a:endParaRPr lang="fr-FR" altLang="fr-FR" sz="900" dirty="0">
              <a:latin typeface="Century Gothic"/>
            </a:endParaRPr>
          </a:p>
        </p:txBody>
      </p:sp>
      <p:pic>
        <p:nvPicPr>
          <p:cNvPr id="27654" name="Picture 4">
            <a:extLst>
              <a:ext uri="{FF2B5EF4-FFF2-40B4-BE49-F238E27FC236}">
                <a16:creationId xmlns:a16="http://schemas.microsoft.com/office/drawing/2014/main" id="{9040D87A-BAD4-514E-975F-1A1240566A3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09" y="1669945"/>
            <a:ext cx="4326791" cy="351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5829815-CA11-1FBC-63D6-C2E5B7CA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vente « complexe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9931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+mn-lt"/>
                <a:cs typeface="Century Gothic" charset="0"/>
              </a:rPr>
              <a:t>Compétences nécessaires en vente complexe</a:t>
            </a:r>
          </a:p>
        </p:txBody>
      </p:sp>
      <p:sp>
        <p:nvSpPr>
          <p:cNvPr id="20482" name="Line 6"/>
          <p:cNvSpPr>
            <a:spLocks noChangeShapeType="1"/>
          </p:cNvSpPr>
          <p:nvPr/>
        </p:nvSpPr>
        <p:spPr bwMode="auto">
          <a:xfrm>
            <a:off x="2203939" y="5836122"/>
            <a:ext cx="64125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3536462" y="5943143"/>
            <a:ext cx="2962349" cy="30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1" hangingPunct="1">
              <a:lnSpc>
                <a:spcPct val="92000"/>
              </a:lnSpc>
            </a:pPr>
            <a:r>
              <a:rPr lang="fr-FR" b="1" dirty="0">
                <a:solidFill>
                  <a:srgbClr val="000000"/>
                </a:solidFill>
              </a:rPr>
              <a:t>Méthodes, </a:t>
            </a:r>
            <a:r>
              <a:rPr lang="fr-FR" b="1" dirty="0" err="1">
                <a:solidFill>
                  <a:srgbClr val="000000"/>
                </a:solidFill>
              </a:rPr>
              <a:t>process</a:t>
            </a:r>
            <a:r>
              <a:rPr lang="fr-FR" b="1" dirty="0">
                <a:solidFill>
                  <a:srgbClr val="000000"/>
                </a:solidFill>
              </a:rPr>
              <a:t>, outils</a:t>
            </a: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3444632" y="4094163"/>
            <a:ext cx="1424353" cy="5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762000" eaLnBrk="1" hangingPunct="1">
              <a:lnSpc>
                <a:spcPct val="87000"/>
              </a:lnSpc>
            </a:pPr>
            <a:r>
              <a:rPr lang="fr-FR" dirty="0">
                <a:solidFill>
                  <a:srgbClr val="000000"/>
                </a:solidFill>
                <a:cs typeface="Century Gothic" charset="0"/>
              </a:rPr>
              <a:t>OFFER BUILDER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675554" y="3297238"/>
            <a:ext cx="1064394" cy="2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1" hangingPunct="1">
              <a:lnSpc>
                <a:spcPct val="87000"/>
              </a:lnSpc>
            </a:pPr>
            <a:r>
              <a:rPr lang="fr-FR" b="1">
                <a:solidFill>
                  <a:srgbClr val="000000"/>
                </a:solidFill>
                <a:cs typeface="Century Gothic" charset="0"/>
              </a:rPr>
              <a:t>INSIDER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5443416" y="2220913"/>
            <a:ext cx="1628651" cy="2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762000" eaLnBrk="1" hangingPunct="1">
              <a:lnSpc>
                <a:spcPct val="87000"/>
              </a:lnSpc>
            </a:pPr>
            <a:r>
              <a:rPr lang="fr-FR">
                <a:solidFill>
                  <a:srgbClr val="000000"/>
                </a:solidFill>
                <a:cs typeface="Century Gothic" charset="0"/>
              </a:rPr>
              <a:t>NETWORKER</a:t>
            </a:r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2213709" y="4784725"/>
            <a:ext cx="1424353" cy="1068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2215662" y="3862388"/>
            <a:ext cx="2641600" cy="1981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9" name="Rectangle 18"/>
          <p:cNvSpPr>
            <a:spLocks noChangeArrowheads="1"/>
          </p:cNvSpPr>
          <p:nvPr/>
        </p:nvSpPr>
        <p:spPr bwMode="auto">
          <a:xfrm>
            <a:off x="2239108" y="2938463"/>
            <a:ext cx="38608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90" name="Rectangle 19"/>
          <p:cNvSpPr>
            <a:spLocks noChangeArrowheads="1"/>
          </p:cNvSpPr>
          <p:nvPr/>
        </p:nvSpPr>
        <p:spPr bwMode="auto">
          <a:xfrm>
            <a:off x="2227385" y="2035175"/>
            <a:ext cx="5283200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8686800" y="2222501"/>
            <a:ext cx="2368062" cy="3319463"/>
          </a:xfrm>
          <a:prstGeom prst="rect">
            <a:avLst/>
          </a:prstGeom>
          <a:solidFill>
            <a:srgbClr val="FDDFE0"/>
          </a:solidFill>
          <a:ln w="12700">
            <a:solidFill>
              <a:srgbClr val="F5777A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solidFill>
                <a:srgbClr val="000000"/>
              </a:solidFill>
              <a:cs typeface="Century Gothic" charset="0"/>
            </a:endParaRPr>
          </a:p>
        </p:txBody>
      </p:sp>
      <p:sp>
        <p:nvSpPr>
          <p:cNvPr id="20492" name="Rectangle 21"/>
          <p:cNvSpPr>
            <a:spLocks noChangeArrowheads="1"/>
          </p:cNvSpPr>
          <p:nvPr/>
        </p:nvSpPr>
        <p:spPr bwMode="auto">
          <a:xfrm>
            <a:off x="9309780" y="4554539"/>
            <a:ext cx="112210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1" hangingPunct="1"/>
            <a:r>
              <a:rPr lang="fr-FR" sz="1200" dirty="0">
                <a:solidFill>
                  <a:srgbClr val="000000"/>
                </a:solidFill>
              </a:rPr>
              <a:t>PRÉSENTER</a:t>
            </a: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9241667" y="4713289"/>
            <a:ext cx="1260282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1" hangingPunct="1"/>
            <a:r>
              <a:rPr lang="fr-FR" sz="1200" i="1">
                <a:solidFill>
                  <a:srgbClr val="000000"/>
                </a:solidFill>
                <a:cs typeface="Century Gothic" charset="0"/>
              </a:rPr>
              <a:t>Technique/prix  </a:t>
            </a: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9167813" y="3990975"/>
            <a:ext cx="141385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1" hangingPunct="1"/>
            <a:r>
              <a:rPr lang="fr-FR" sz="1200">
                <a:solidFill>
                  <a:srgbClr val="000000"/>
                </a:solidFill>
                <a:cs typeface="Century Gothic" charset="0"/>
              </a:rPr>
              <a:t>OFFER BUILDER</a:t>
            </a:r>
          </a:p>
          <a:p>
            <a:pPr algn="ctr" defTabSz="762000" eaLnBrk="1" hangingPunct="1"/>
            <a:r>
              <a:rPr lang="fr-FR" sz="1200" i="1">
                <a:solidFill>
                  <a:srgbClr val="000000"/>
                </a:solidFill>
                <a:cs typeface="Century Gothic" charset="0"/>
              </a:rPr>
              <a:t>Solution</a:t>
            </a:r>
            <a:endParaRPr lang="fr-FR" sz="1200">
              <a:solidFill>
                <a:srgbClr val="000000"/>
              </a:solidFill>
              <a:cs typeface="Century Gothic" charset="0"/>
            </a:endParaRPr>
          </a:p>
        </p:txBody>
      </p:sp>
      <p:sp>
        <p:nvSpPr>
          <p:cNvPr id="20495" name="Rectangle 24"/>
          <p:cNvSpPr>
            <a:spLocks noChangeArrowheads="1"/>
          </p:cNvSpPr>
          <p:nvPr/>
        </p:nvSpPr>
        <p:spPr bwMode="auto">
          <a:xfrm>
            <a:off x="9378462" y="4148139"/>
            <a:ext cx="9847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96" name="Rectangle 25"/>
          <p:cNvSpPr>
            <a:spLocks noChangeArrowheads="1"/>
          </p:cNvSpPr>
          <p:nvPr/>
        </p:nvSpPr>
        <p:spPr bwMode="auto">
          <a:xfrm>
            <a:off x="9467676" y="3367089"/>
            <a:ext cx="806312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1" hangingPunct="1"/>
            <a:r>
              <a:rPr lang="fr-FR" sz="1200">
                <a:solidFill>
                  <a:srgbClr val="000000"/>
                </a:solidFill>
              </a:rPr>
              <a:t>INSIDER</a:t>
            </a:r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9198171" y="3525839"/>
            <a:ext cx="1349229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1" hangingPunct="1"/>
            <a:r>
              <a:rPr lang="fr-FR" sz="1200" dirty="0">
                <a:solidFill>
                  <a:srgbClr val="000000"/>
                </a:solidFill>
                <a:cs typeface="Century Gothic" charset="0"/>
              </a:rPr>
              <a:t>Enjeux &amp; Valeur 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9278346" y="2679700"/>
            <a:ext cx="118301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1" hangingPunct="1"/>
            <a:r>
              <a:rPr lang="fr-FR" sz="1200">
                <a:solidFill>
                  <a:srgbClr val="000000"/>
                </a:solidFill>
              </a:rPr>
              <a:t>NETWORKER</a:t>
            </a:r>
          </a:p>
        </p:txBody>
      </p:sp>
      <p:sp>
        <p:nvSpPr>
          <p:cNvPr id="20499" name="Rectangle 28"/>
          <p:cNvSpPr>
            <a:spLocks noChangeArrowheads="1"/>
          </p:cNvSpPr>
          <p:nvPr/>
        </p:nvSpPr>
        <p:spPr bwMode="auto">
          <a:xfrm>
            <a:off x="9469453" y="2838450"/>
            <a:ext cx="80470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1" hangingPunct="1"/>
            <a:r>
              <a:rPr lang="fr-FR" sz="1200">
                <a:solidFill>
                  <a:srgbClr val="000000"/>
                </a:solidFill>
                <a:cs typeface="Century Gothic" charset="0"/>
              </a:rPr>
              <a:t>Influence</a:t>
            </a:r>
          </a:p>
          <a:p>
            <a:pPr algn="ctr" defTabSz="762000" eaLnBrk="1" hangingPunct="1"/>
            <a:r>
              <a:rPr lang="fr-FR" sz="1200">
                <a:solidFill>
                  <a:srgbClr val="000000"/>
                </a:solidFill>
                <a:cs typeface="Century Gothic" charset="0"/>
              </a:rPr>
              <a:t>Réseaux</a:t>
            </a: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2125192" y="4921688"/>
            <a:ext cx="1842476" cy="2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762000" eaLnBrk="1" hangingPunct="1">
              <a:lnSpc>
                <a:spcPct val="87000"/>
              </a:lnSpc>
            </a:pPr>
            <a:r>
              <a:rPr lang="fr-FR" dirty="0">
                <a:solidFill>
                  <a:srgbClr val="000000"/>
                </a:solidFill>
                <a:cs typeface="Century Gothic" charset="0"/>
              </a:rPr>
              <a:t>PRÉSENTER</a:t>
            </a:r>
          </a:p>
        </p:txBody>
      </p:sp>
      <p:pic>
        <p:nvPicPr>
          <p:cNvPr id="55" name="Picture 7" descr="File:Doctors stethoscop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68" y="4990324"/>
            <a:ext cx="627199" cy="54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 55" descr="Capture d’écran 2014-10-23 à 12.16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39" y="5118671"/>
            <a:ext cx="651446" cy="47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 56" descr="Capture d’écran 2014-10-23 à 12.18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07" y="5325139"/>
            <a:ext cx="683777" cy="4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Line 6"/>
          <p:cNvSpPr>
            <a:spLocks noChangeShapeType="1"/>
          </p:cNvSpPr>
          <p:nvPr/>
        </p:nvSpPr>
        <p:spPr bwMode="auto">
          <a:xfrm flipV="1">
            <a:off x="2209278" y="1795094"/>
            <a:ext cx="29829" cy="40580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93" y="4766229"/>
            <a:ext cx="826029" cy="48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365736" y="2349500"/>
            <a:ext cx="168616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fr-FR" sz="1600" b="1" dirty="0">
                <a:solidFill>
                  <a:srgbClr val="FD8F8C"/>
                </a:solidFill>
                <a:latin typeface="+mn-lt"/>
                <a:cs typeface="Century Gothic" charset="0"/>
              </a:rPr>
              <a:t>Gagner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363782" y="3284539"/>
            <a:ext cx="168812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fr-FR" sz="1600" b="1" dirty="0" err="1">
                <a:solidFill>
                  <a:srgbClr val="FD8F8C"/>
                </a:solidFill>
                <a:latin typeface="+mn-lt"/>
                <a:cs typeface="Century Gothic" charset="0"/>
              </a:rPr>
              <a:t>Shortlist</a:t>
            </a:r>
            <a:endParaRPr lang="fr-FR" sz="1600" b="1" dirty="0">
              <a:solidFill>
                <a:srgbClr val="FD8F8C"/>
              </a:solidFill>
              <a:latin typeface="+mn-lt"/>
              <a:cs typeface="Century Gothic" charset="0"/>
            </a:endParaRP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488887" y="4149725"/>
            <a:ext cx="156301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fr-FR" sz="1600" b="1" dirty="0">
                <a:solidFill>
                  <a:srgbClr val="FD8F8C"/>
                </a:solidFill>
                <a:latin typeface="+mn-lt"/>
                <a:cs typeface="Century Gothic" charset="0"/>
              </a:rPr>
              <a:t>Nous aussi</a:t>
            </a: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200666" y="4868863"/>
            <a:ext cx="185123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fr-FR" sz="1600" b="1" dirty="0">
                <a:solidFill>
                  <a:srgbClr val="FD8F8C"/>
                </a:solidFill>
                <a:latin typeface="+mn-lt"/>
                <a:cs typeface="Century Gothic" charset="0"/>
              </a:rPr>
              <a:t>Entrer en lice</a:t>
            </a:r>
          </a:p>
          <a:p>
            <a:pPr algn="r"/>
            <a:r>
              <a:rPr lang="fr-FR" sz="1600" b="1" dirty="0">
                <a:solidFill>
                  <a:srgbClr val="FD8F8C"/>
                </a:solidFill>
                <a:latin typeface="+mn-lt"/>
                <a:cs typeface="Century Gothic" charset="0"/>
              </a:rPr>
              <a:t>prouver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270396" y="1540046"/>
            <a:ext cx="1948739" cy="24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 defTabSz="762000" eaLnBrk="1" hangingPunct="1">
              <a:lnSpc>
                <a:spcPct val="92000"/>
              </a:lnSpc>
            </a:pPr>
            <a:r>
              <a:rPr lang="fr-FR" sz="1400" b="1" dirty="0">
                <a:solidFill>
                  <a:srgbClr val="000000"/>
                </a:solidFill>
              </a:rPr>
              <a:t> COMPORTEMENTAL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E0917C4-6E7B-564B-D290-1470FB4D32AA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01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utoUpdateAnimBg="0"/>
      <p:bldP spid="39" grpId="0" build="p" autoUpdateAnimBg="0"/>
      <p:bldP spid="40" grpId="0" build="p" autoUpdateAnimBg="0"/>
      <p:bldP spid="54" grpId="0" build="p" autoUpdateAnimBg="0"/>
      <p:bldP spid="60" grpId="0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Correspondance </a:t>
            </a:r>
            <a:r>
              <a:rPr lang="fr-FR" sz="2400" b="1" i="1" dirty="0"/>
              <a:t>méthodes - formations - compétences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426771" y="1925571"/>
            <a:ext cx="4876800" cy="3810000"/>
          </a:xfrm>
          <a:prstGeom prst="rect">
            <a:avLst/>
          </a:prstGeom>
          <a:solidFill>
            <a:srgbClr val="FF828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/>
          <a:p>
            <a:pPr>
              <a:defRPr/>
            </a:pPr>
            <a:endParaRPr lang="fr-FR" sz="2400" dirty="0">
              <a:latin typeface="+mj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426771" y="2827271"/>
            <a:ext cx="3563816" cy="2895600"/>
          </a:xfrm>
          <a:prstGeom prst="rect">
            <a:avLst/>
          </a:prstGeom>
          <a:solidFill>
            <a:srgbClr val="C5B7A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/>
          <a:p>
            <a:pPr>
              <a:defRPr/>
            </a:pPr>
            <a:endParaRPr lang="fr-FR" sz="2400" baseline="-25000" dirty="0">
              <a:latin typeface="+mj-lt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H="1" flipV="1">
            <a:off x="2426773" y="1447801"/>
            <a:ext cx="5860" cy="42925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/>
          <a:p>
            <a:pPr>
              <a:defRPr/>
            </a:pPr>
            <a:endParaRPr lang="fr-FR" sz="2400" dirty="0">
              <a:latin typeface="+mj-lt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2475618" y="5740333"/>
            <a:ext cx="68970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/>
          <a:p>
            <a:pPr>
              <a:defRPr/>
            </a:pPr>
            <a:endParaRPr lang="fr-FR" sz="2400" dirty="0">
              <a:latin typeface="+mj-lt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450542" y="4742457"/>
            <a:ext cx="1323975" cy="23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2140" tIns="28856" rIns="72140" bIns="28856">
            <a:spAutoFit/>
          </a:bodyPr>
          <a:lstStyle/>
          <a:p>
            <a:pPr defTabSz="865792">
              <a:lnSpc>
                <a:spcPct val="87000"/>
              </a:lnSpc>
              <a:defRPr/>
            </a:pPr>
            <a:r>
              <a:rPr lang="fr-FR" sz="1333" dirty="0">
                <a:solidFill>
                  <a:schemeClr val="accent4"/>
                </a:solidFill>
                <a:latin typeface="+mj-lt"/>
              </a:rPr>
              <a:t>PRESENTER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486792" y="4043297"/>
            <a:ext cx="1450533" cy="23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2140" tIns="28856" rIns="72140" bIns="28856">
            <a:spAutoFit/>
          </a:bodyPr>
          <a:lstStyle/>
          <a:p>
            <a:pPr defTabSz="865792">
              <a:lnSpc>
                <a:spcPct val="87000"/>
              </a:lnSpc>
              <a:defRPr/>
            </a:pPr>
            <a:r>
              <a:rPr lang="fr-FR" sz="1333" dirty="0">
                <a:solidFill>
                  <a:schemeClr val="accent4"/>
                </a:solidFill>
                <a:latin typeface="+mj-lt"/>
              </a:rPr>
              <a:t>OFFER BUILDER  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898990" y="3017399"/>
            <a:ext cx="1205503" cy="29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2140" tIns="28856" rIns="72140" bIns="28856">
            <a:spAutoFit/>
          </a:bodyPr>
          <a:lstStyle/>
          <a:p>
            <a:pPr defTabSz="865792">
              <a:lnSpc>
                <a:spcPct val="87000"/>
              </a:lnSpc>
              <a:defRPr/>
            </a:pPr>
            <a:r>
              <a:rPr lang="fr-FR" dirty="0">
                <a:latin typeface="+mj-lt"/>
              </a:rPr>
              <a:t>INSIDER</a:t>
            </a:r>
            <a:endParaRPr lang="fr-FR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578829" y="2135123"/>
            <a:ext cx="1759912" cy="3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2140" tIns="28856" rIns="72140" bIns="28856">
            <a:spAutoFit/>
          </a:bodyPr>
          <a:lstStyle/>
          <a:p>
            <a:pPr algn="r" defTabSz="865792">
              <a:defRPr/>
            </a:pPr>
            <a:r>
              <a:rPr lang="fr-FR" dirty="0">
                <a:latin typeface="+mj-lt"/>
              </a:rPr>
              <a:t>NETWORKER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24817" y="4654485"/>
            <a:ext cx="1314939" cy="1068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/>
          <a:p>
            <a:pPr>
              <a:defRPr/>
            </a:pPr>
            <a:endParaRPr lang="fr-FR" sz="2400" dirty="0">
              <a:latin typeface="+mj-lt"/>
            </a:endParaRP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5527524" y="5037071"/>
            <a:ext cx="1312984" cy="609600"/>
          </a:xfrm>
          <a:prstGeom prst="homePlate">
            <a:avLst>
              <a:gd name="adj" fmla="val 28446"/>
            </a:avLst>
          </a:prstGeom>
          <a:solidFill>
            <a:srgbClr val="FF8282"/>
          </a:solidFill>
          <a:ln>
            <a:solidFill>
              <a:schemeClr val="tx2"/>
            </a:solidFill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02800" tIns="50497" rIns="102800" bIns="50497" anchor="ctr"/>
          <a:lstStyle/>
          <a:p>
            <a:pPr defTabSz="865792">
              <a:lnSpc>
                <a:spcPct val="90000"/>
              </a:lnSpc>
              <a:defRPr/>
            </a:pPr>
            <a:r>
              <a:rPr lang="fr-FR" sz="1600" b="1" dirty="0">
                <a:latin typeface="+mj-lt"/>
              </a:rPr>
              <a:t>RIIM™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428571" y="3759133"/>
            <a:ext cx="2438400" cy="1981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900" tIns="51951" rIns="103900" bIns="51951" anchor="ctr"/>
          <a:lstStyle/>
          <a:p>
            <a:pPr>
              <a:defRPr/>
            </a:pPr>
            <a:endParaRPr lang="fr-FR" sz="2400" dirty="0">
              <a:latin typeface="+mj-lt"/>
            </a:endParaRPr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auto">
          <a:xfrm>
            <a:off x="5527524" y="4295260"/>
            <a:ext cx="1312984" cy="609600"/>
          </a:xfrm>
          <a:prstGeom prst="homePlate">
            <a:avLst>
              <a:gd name="adj" fmla="val 28446"/>
            </a:avLst>
          </a:prstGeom>
          <a:solidFill>
            <a:srgbClr val="FF8282"/>
          </a:solidFill>
          <a:ln>
            <a:solidFill>
              <a:schemeClr val="tx2"/>
            </a:solidFill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02800" tIns="50497" rIns="102800" bIns="50497" anchor="ctr"/>
          <a:lstStyle/>
          <a:p>
            <a:pPr defTabSz="865792">
              <a:lnSpc>
                <a:spcPct val="90000"/>
              </a:lnSpc>
              <a:defRPr/>
            </a:pPr>
            <a:r>
              <a:rPr lang="fr-FR" sz="1600" b="1" dirty="0">
                <a:latin typeface="+mj-lt"/>
              </a:rPr>
              <a:t>EKAM™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450542" y="2090949"/>
            <a:ext cx="1380636" cy="3181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fr-FR" sz="1467" b="1" dirty="0">
                <a:solidFill>
                  <a:srgbClr val="C00000"/>
                </a:solidFill>
              </a:rPr>
              <a:t>Win Zone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520446" y="2891417"/>
            <a:ext cx="1338710" cy="5438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fr-FR" sz="1467" b="1" dirty="0">
                <a:solidFill>
                  <a:srgbClr val="C00000"/>
                </a:solidFill>
              </a:rPr>
              <a:t>Short-list </a:t>
            </a:r>
          </a:p>
          <a:p>
            <a:r>
              <a:rPr lang="fr-FR" sz="1467" b="1" dirty="0">
                <a:solidFill>
                  <a:srgbClr val="C00000"/>
                </a:solidFill>
              </a:rPr>
              <a:t>zone</a:t>
            </a: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 rot="16200000">
            <a:off x="2147204" y="3540930"/>
            <a:ext cx="827547" cy="633399"/>
          </a:xfrm>
          <a:prstGeom prst="homePlate">
            <a:avLst>
              <a:gd name="adj" fmla="val 28446"/>
            </a:avLst>
          </a:prstGeom>
          <a:solidFill>
            <a:srgbClr val="FF8282"/>
          </a:solidFill>
          <a:ln>
            <a:solidFill>
              <a:schemeClr val="tx2"/>
            </a:solidFill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02800" tIns="50497" rIns="102800" bIns="50497" anchor="ctr"/>
          <a:lstStyle/>
          <a:p>
            <a:pPr algn="ctr" defTabSz="865792">
              <a:lnSpc>
                <a:spcPct val="90000"/>
              </a:lnSpc>
              <a:defRPr/>
            </a:pPr>
            <a:r>
              <a:rPr lang="fr-FR" sz="1600" b="1">
                <a:latin typeface="+mj-lt"/>
              </a:rPr>
              <a:t>SURF™</a:t>
            </a:r>
            <a:endParaRPr lang="fr-FR" sz="1600" b="1" dirty="0">
              <a:latin typeface="+mj-lt"/>
            </a:endParaRPr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4203214" y="5037071"/>
            <a:ext cx="1156836" cy="609600"/>
          </a:xfrm>
          <a:prstGeom prst="homePlate">
            <a:avLst>
              <a:gd name="adj" fmla="val 28446"/>
            </a:avLst>
          </a:prstGeom>
          <a:solidFill>
            <a:srgbClr val="FF8282"/>
          </a:solidFill>
          <a:ln>
            <a:solidFill>
              <a:schemeClr val="tx2"/>
            </a:solidFill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02800" tIns="50497" rIns="102800" bIns="50497" anchor="ctr"/>
          <a:lstStyle/>
          <a:p>
            <a:pPr defTabSz="865792">
              <a:lnSpc>
                <a:spcPct val="90000"/>
              </a:lnSpc>
              <a:defRPr/>
            </a:pPr>
            <a:r>
              <a:rPr lang="fr-FR" sz="1600" b="1" dirty="0">
                <a:latin typeface="+mj-lt"/>
              </a:rPr>
              <a:t>SVS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531653" y="2115352"/>
            <a:ext cx="4315899" cy="226741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ea typeface="Century Gothic"/>
              </a:rPr>
              <a:t>SURF™</a:t>
            </a:r>
            <a:r>
              <a:rPr lang="en-US" sz="1600" dirty="0">
                <a:ea typeface="Century Gothic"/>
              </a:rPr>
              <a:t>: Diagnosis Selling Interview</a:t>
            </a:r>
          </a:p>
          <a:p>
            <a:r>
              <a:rPr lang="en-US" sz="1600" b="1" dirty="0">
                <a:ea typeface="Century Gothic"/>
              </a:rPr>
              <a:t>Negotiation Skills: </a:t>
            </a:r>
            <a:r>
              <a:rPr lang="en-US" sz="1467" i="1" dirty="0">
                <a:ea typeface="Century Gothic"/>
              </a:rPr>
              <a:t>3 levels, 1, for all professionals; 2, for sales people; 3, multi-entity strategic negotiations</a:t>
            </a:r>
            <a:endParaRPr lang="en-US" sz="1600" i="1" dirty="0">
              <a:ea typeface="Century Gothic"/>
            </a:endParaRPr>
          </a:p>
          <a:p>
            <a:r>
              <a:rPr lang="en-US" sz="1600" b="1" dirty="0">
                <a:ea typeface="Century Gothic"/>
              </a:rPr>
              <a:t>SVS: </a:t>
            </a:r>
            <a:r>
              <a:rPr lang="en-US" sz="1600" dirty="0">
                <a:ea typeface="Century Gothic"/>
              </a:rPr>
              <a:t>Strategic Value Selling </a:t>
            </a:r>
          </a:p>
          <a:p>
            <a:r>
              <a:rPr lang="en-US" sz="1600" b="1" dirty="0">
                <a:ea typeface="Century Gothic"/>
              </a:rPr>
              <a:t>EKAM™</a:t>
            </a:r>
            <a:r>
              <a:rPr lang="en-US" sz="1600" dirty="0">
                <a:ea typeface="Century Gothic"/>
              </a:rPr>
              <a:t>: Key Ecosystem and Account Management</a:t>
            </a:r>
          </a:p>
          <a:p>
            <a:r>
              <a:rPr lang="en-US" sz="1600" b="1" dirty="0">
                <a:ea typeface="Century Gothic"/>
              </a:rPr>
              <a:t>RIIM™</a:t>
            </a:r>
            <a:r>
              <a:rPr lang="en-US" sz="1600" dirty="0">
                <a:ea typeface="Century Gothic"/>
              </a:rPr>
              <a:t>: Relationship Intelligence and Influence Management 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 rot="16200000">
            <a:off x="664929" y="2374735"/>
            <a:ext cx="2624347" cy="3414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153" tIns="28861" rIns="72153" bIns="28861">
            <a:spAutoFit/>
          </a:bodyPr>
          <a:lstStyle/>
          <a:p>
            <a:pPr defTabSz="865792">
              <a:lnSpc>
                <a:spcPct val="92000"/>
              </a:lnSpc>
              <a:defRPr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  <a:latin typeface="Century Gothic"/>
                <a:cs typeface="Century Gothic"/>
              </a:rPr>
              <a:t>COMPORTEMENTAL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5933072" y="5861747"/>
            <a:ext cx="3403139" cy="3414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153" tIns="28861" rIns="72153" bIns="28861">
            <a:spAutoFit/>
          </a:bodyPr>
          <a:lstStyle/>
          <a:p>
            <a:pPr defTabSz="865792">
              <a:lnSpc>
                <a:spcPct val="92000"/>
              </a:lnSpc>
              <a:defRPr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  <a:latin typeface="Century Gothic"/>
                <a:cs typeface="Century Gothic"/>
              </a:rPr>
              <a:t>PROCESS &amp; METHODES</a:t>
            </a:r>
          </a:p>
        </p:txBody>
      </p:sp>
      <p:sp>
        <p:nvSpPr>
          <p:cNvPr id="2" name="AutoShape 20">
            <a:extLst>
              <a:ext uri="{FF2B5EF4-FFF2-40B4-BE49-F238E27FC236}">
                <a16:creationId xmlns:a16="http://schemas.microsoft.com/office/drawing/2014/main" id="{7B96B8D2-E2E0-CA75-B247-90AFA6B9EB35}"/>
              </a:ext>
            </a:extLst>
          </p:cNvPr>
          <p:cNvSpPr>
            <a:spLocks noChangeArrowheads="1"/>
          </p:cNvSpPr>
          <p:nvPr/>
        </p:nvSpPr>
        <p:spPr bwMode="auto">
          <a:xfrm rot="16214224">
            <a:off x="3928915" y="2813909"/>
            <a:ext cx="658812" cy="1096923"/>
          </a:xfrm>
          <a:prstGeom prst="rightArrow">
            <a:avLst>
              <a:gd name="adj1" fmla="val 100000"/>
              <a:gd name="adj2" fmla="val 17893"/>
            </a:avLst>
          </a:prstGeom>
          <a:solidFill>
            <a:srgbClr val="F5777A"/>
          </a:solidFill>
          <a:ln>
            <a:solidFill>
              <a:schemeClr val="tx1"/>
            </a:solidFill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eaVert" wrap="none" lIns="90488" tIns="44451" rIns="90488" bIns="44451" anchor="ctr"/>
          <a:lstStyle/>
          <a:p>
            <a:pPr algn="ctr" defTabSz="761981">
              <a:lnSpc>
                <a:spcPct val="90000"/>
              </a:lnSpc>
              <a:defRPr/>
            </a:pPr>
            <a:endParaRPr lang="en-US" sz="1467" b="1" dirty="0">
              <a:ea typeface="Century Gothic"/>
            </a:endParaRPr>
          </a:p>
          <a:p>
            <a:pPr algn="ctr" defTabSz="761981">
              <a:lnSpc>
                <a:spcPct val="90000"/>
              </a:lnSpc>
              <a:defRPr/>
            </a:pPr>
            <a:endParaRPr lang="en-US" sz="1467" b="1" dirty="0">
              <a:ea typeface="Century Gothic"/>
            </a:endParaRPr>
          </a:p>
          <a:p>
            <a:pPr algn="ctr" defTabSz="761981">
              <a:lnSpc>
                <a:spcPct val="90000"/>
              </a:lnSpc>
              <a:defRPr/>
            </a:pPr>
            <a:r>
              <a:rPr lang="en-US" sz="1467" b="1" dirty="0">
                <a:ea typeface="Century Gothic"/>
              </a:rPr>
              <a:t>Negotiation </a:t>
            </a:r>
          </a:p>
          <a:p>
            <a:pPr algn="ctr" defTabSz="761981">
              <a:lnSpc>
                <a:spcPct val="90000"/>
              </a:lnSpc>
              <a:defRPr/>
            </a:pPr>
            <a:r>
              <a:rPr lang="en-US" sz="1467" b="1" dirty="0">
                <a:ea typeface="Century Gothic"/>
              </a:rPr>
              <a:t>Skills</a:t>
            </a:r>
          </a:p>
          <a:p>
            <a:pPr algn="ctr" defTabSz="761981">
              <a:lnSpc>
                <a:spcPct val="90000"/>
              </a:lnSpc>
              <a:defRPr/>
            </a:pPr>
            <a:endParaRPr lang="en-US" sz="1467" b="1" dirty="0">
              <a:ea typeface="Century Gothic"/>
            </a:endParaRPr>
          </a:p>
          <a:p>
            <a:pPr algn="ctr" defTabSz="761981">
              <a:lnSpc>
                <a:spcPct val="90000"/>
              </a:lnSpc>
              <a:defRPr/>
            </a:pPr>
            <a:endParaRPr lang="en-US" sz="1467" b="1" dirty="0">
              <a:ea typeface="Century Gothic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11ED66-5EDC-3E31-3C0A-3C9B72ACAFE7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05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8" grpId="0" animBg="1"/>
      <p:bldP spid="29" grpId="0" animBg="1"/>
      <p:bldP spid="3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9D797F9-722B-6642-85F3-0C9F475F4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Évolution des méthodologies de vente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2828BD2-01C4-5C4C-AFFF-A70047039D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Quatre ères successives depuis Carnegie :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fr-FR" altLang="fr-FR" dirty="0"/>
              <a:t>Ère 1 (présenter) : produit / prix ;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fr-FR" altLang="fr-FR" dirty="0"/>
              <a:t>Ère 2 (offer builder) : solution / problème ;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fr-FR" altLang="fr-FR" dirty="0"/>
              <a:t>Ère 3 (</a:t>
            </a:r>
            <a:r>
              <a:rPr lang="fr-FR" altLang="fr-FR" dirty="0" err="1"/>
              <a:t>Insider</a:t>
            </a:r>
            <a:r>
              <a:rPr lang="fr-FR" altLang="fr-FR" dirty="0"/>
              <a:t>) : valeur ajoutée, contribution aux enjeux ;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fr-FR" altLang="fr-FR" dirty="0"/>
              <a:t>Ère 4 (</a:t>
            </a:r>
            <a:r>
              <a:rPr lang="fr-FR" altLang="fr-FR" dirty="0" err="1"/>
              <a:t>Networker</a:t>
            </a:r>
            <a:r>
              <a:rPr lang="fr-FR" altLang="fr-FR" dirty="0"/>
              <a:t>) : réseaux, réseaux d'influence, pouvoir. </a:t>
            </a:r>
          </a:p>
          <a:p>
            <a:pPr lvl="1"/>
            <a:endParaRPr lang="fr-FR" altLang="fr-FR" dirty="0"/>
          </a:p>
          <a:p>
            <a:pPr algn="just"/>
            <a:r>
              <a:rPr lang="fr-FR" altLang="fr-FR" sz="1600" b="1" dirty="0">
                <a:solidFill>
                  <a:schemeClr val="accent3">
                    <a:lumMod val="75000"/>
                  </a:schemeClr>
                </a:solidFill>
              </a:rPr>
              <a:t>Un commercial en vente stratégique performant doit conna</a:t>
            </a:r>
            <a:r>
              <a:rPr lang="fr-FR" altLang="ja-JP" sz="1600" b="1" dirty="0">
                <a:solidFill>
                  <a:schemeClr val="accent3">
                    <a:lumMod val="75000"/>
                  </a:schemeClr>
                </a:solidFill>
                <a:ea typeface="ＭＳ Ｐゴシック" panose="020B0600070205080204" pitchFamily="34" charset="-128"/>
              </a:rPr>
              <a:t>ître et utiliser ces quatre cultures commerciales complémentaires.</a:t>
            </a:r>
            <a:endParaRPr lang="fr-FR" altLang="fr-F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0289B0-E3AF-9D76-8133-5C1D9AA8DE9C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703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>
            <a:extLst>
              <a:ext uri="{FF2B5EF4-FFF2-40B4-BE49-F238E27FC236}">
                <a16:creationId xmlns:a16="http://schemas.microsoft.com/office/drawing/2014/main" id="{D2F85ABF-AB07-E946-9D44-A62EA4E60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L'escalier de la valeur </a:t>
            </a:r>
            <a:br>
              <a:rPr lang="fr-FR" altLang="fr-FR" dirty="0"/>
            </a:br>
            <a:r>
              <a:rPr lang="fr-FR" altLang="fr-FR" dirty="0"/>
              <a:t>Énoncé, pré-proposition, motivation, proposition</a:t>
            </a:r>
          </a:p>
        </p:txBody>
      </p:sp>
      <p:sp>
        <p:nvSpPr>
          <p:cNvPr id="118786" name="Rectangle 8">
            <a:extLst>
              <a:ext uri="{FF2B5EF4-FFF2-40B4-BE49-F238E27FC236}">
                <a16:creationId xmlns:a16="http://schemas.microsoft.com/office/drawing/2014/main" id="{6C21B6C3-74EB-904D-AB4F-83E97EE0A10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880600" y="6496050"/>
            <a:ext cx="2311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AE7BFBB8-9605-2446-BB3A-580CFC0C7DEC}" type="slidenum">
              <a:rPr lang="fr-FR" altLang="fr-FR" smtClean="0">
                <a:latin typeface="Century Gothic"/>
              </a:rPr>
              <a:pPr eaLnBrk="1" hangingPunct="1"/>
              <a:t>8</a:t>
            </a:fld>
            <a:endParaRPr lang="fr-FR" altLang="fr-FR" sz="900" dirty="0">
              <a:latin typeface="Century Gothic"/>
            </a:endParaRPr>
          </a:p>
        </p:txBody>
      </p:sp>
      <p:grpSp>
        <p:nvGrpSpPr>
          <p:cNvPr id="118789" name="Group 3">
            <a:extLst>
              <a:ext uri="{FF2B5EF4-FFF2-40B4-BE49-F238E27FC236}">
                <a16:creationId xmlns:a16="http://schemas.microsoft.com/office/drawing/2014/main" id="{C39E207D-3A3C-AA4E-8590-EE78D1D661AC}"/>
              </a:ext>
            </a:extLst>
          </p:cNvPr>
          <p:cNvGrpSpPr>
            <a:grpSpLocks/>
          </p:cNvGrpSpPr>
          <p:nvPr/>
        </p:nvGrpSpPr>
        <p:grpSpPr bwMode="auto">
          <a:xfrm>
            <a:off x="3090046" y="4680122"/>
            <a:ext cx="7172325" cy="1754188"/>
            <a:chOff x="1255" y="2738"/>
            <a:chExt cx="4519" cy="1105"/>
          </a:xfrm>
          <a:solidFill>
            <a:schemeClr val="accent6">
              <a:lumMod val="90000"/>
            </a:schemeClr>
          </a:solidFill>
        </p:grpSpPr>
        <p:sp>
          <p:nvSpPr>
            <p:cNvPr id="118813" name="Freeform 4">
              <a:extLst>
                <a:ext uri="{FF2B5EF4-FFF2-40B4-BE49-F238E27FC236}">
                  <a16:creationId xmlns:a16="http://schemas.microsoft.com/office/drawing/2014/main" id="{46FD535B-E848-6241-8B68-1191B2258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2738"/>
              <a:ext cx="797" cy="1103"/>
            </a:xfrm>
            <a:custGeom>
              <a:avLst/>
              <a:gdLst>
                <a:gd name="T0" fmla="*/ 375 w 797"/>
                <a:gd name="T1" fmla="*/ 1102 h 1103"/>
                <a:gd name="T2" fmla="*/ 0 w 797"/>
                <a:gd name="T3" fmla="*/ 470 h 1103"/>
                <a:gd name="T4" fmla="*/ 352 w 797"/>
                <a:gd name="T5" fmla="*/ 0 h 1103"/>
                <a:gd name="T6" fmla="*/ 796 w 797"/>
                <a:gd name="T7" fmla="*/ 549 h 1103"/>
                <a:gd name="T8" fmla="*/ 375 w 797"/>
                <a:gd name="T9" fmla="*/ 1102 h 1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7"/>
                <a:gd name="T16" fmla="*/ 0 h 1103"/>
                <a:gd name="T17" fmla="*/ 797 w 797"/>
                <a:gd name="T18" fmla="*/ 1103 h 1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7" h="1103">
                  <a:moveTo>
                    <a:pt x="375" y="1102"/>
                  </a:moveTo>
                  <a:lnTo>
                    <a:pt x="0" y="470"/>
                  </a:lnTo>
                  <a:lnTo>
                    <a:pt x="352" y="0"/>
                  </a:lnTo>
                  <a:lnTo>
                    <a:pt x="796" y="549"/>
                  </a:lnTo>
                  <a:lnTo>
                    <a:pt x="375" y="1102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14" name="Freeform 5">
              <a:extLst>
                <a:ext uri="{FF2B5EF4-FFF2-40B4-BE49-F238E27FC236}">
                  <a16:creationId xmlns:a16="http://schemas.microsoft.com/office/drawing/2014/main" id="{0E05F38E-1A5F-2E4D-B50D-76D3F73F7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738"/>
              <a:ext cx="3714" cy="472"/>
            </a:xfrm>
            <a:custGeom>
              <a:avLst/>
              <a:gdLst>
                <a:gd name="T0" fmla="*/ 0 w 3714"/>
                <a:gd name="T1" fmla="*/ 471 h 472"/>
                <a:gd name="T2" fmla="*/ 3361 w 3714"/>
                <a:gd name="T3" fmla="*/ 471 h 472"/>
                <a:gd name="T4" fmla="*/ 3713 w 3714"/>
                <a:gd name="T5" fmla="*/ 0 h 472"/>
                <a:gd name="T6" fmla="*/ 475 w 3714"/>
                <a:gd name="T7" fmla="*/ 0 h 472"/>
                <a:gd name="T8" fmla="*/ 0 w 3714"/>
                <a:gd name="T9" fmla="*/ 471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14"/>
                <a:gd name="T16" fmla="*/ 0 h 472"/>
                <a:gd name="T17" fmla="*/ 3714 w 371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14" h="472">
                  <a:moveTo>
                    <a:pt x="0" y="471"/>
                  </a:moveTo>
                  <a:lnTo>
                    <a:pt x="3361" y="471"/>
                  </a:lnTo>
                  <a:lnTo>
                    <a:pt x="3713" y="0"/>
                  </a:lnTo>
                  <a:lnTo>
                    <a:pt x="475" y="0"/>
                  </a:lnTo>
                  <a:lnTo>
                    <a:pt x="0" y="471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15" name="Freeform 6">
              <a:extLst>
                <a:ext uri="{FF2B5EF4-FFF2-40B4-BE49-F238E27FC236}">
                  <a16:creationId xmlns:a16="http://schemas.microsoft.com/office/drawing/2014/main" id="{90934D32-392A-4248-BA9A-38CDC208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3208"/>
              <a:ext cx="4100" cy="635"/>
            </a:xfrm>
            <a:custGeom>
              <a:avLst/>
              <a:gdLst>
                <a:gd name="T0" fmla="*/ 360 w 4100"/>
                <a:gd name="T1" fmla="*/ 0 h 635"/>
                <a:gd name="T2" fmla="*/ 3720 w 4100"/>
                <a:gd name="T3" fmla="*/ 0 h 635"/>
                <a:gd name="T4" fmla="*/ 4099 w 4100"/>
                <a:gd name="T5" fmla="*/ 634 h 635"/>
                <a:gd name="T6" fmla="*/ 0 w 4100"/>
                <a:gd name="T7" fmla="*/ 634 h 635"/>
                <a:gd name="T8" fmla="*/ 360 w 4100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00"/>
                <a:gd name="T16" fmla="*/ 0 h 635"/>
                <a:gd name="T17" fmla="*/ 4100 w 4100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00" h="635">
                  <a:moveTo>
                    <a:pt x="360" y="0"/>
                  </a:moveTo>
                  <a:lnTo>
                    <a:pt x="3720" y="0"/>
                  </a:lnTo>
                  <a:lnTo>
                    <a:pt x="4099" y="634"/>
                  </a:lnTo>
                  <a:lnTo>
                    <a:pt x="0" y="634"/>
                  </a:lnTo>
                  <a:lnTo>
                    <a:pt x="360" y="0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8790" name="Group 7">
            <a:extLst>
              <a:ext uri="{FF2B5EF4-FFF2-40B4-BE49-F238E27FC236}">
                <a16:creationId xmlns:a16="http://schemas.microsoft.com/office/drawing/2014/main" id="{7D166ED4-5F49-7E4C-801F-FB7076D93157}"/>
              </a:ext>
            </a:extLst>
          </p:cNvPr>
          <p:cNvGrpSpPr>
            <a:grpSpLocks/>
          </p:cNvGrpSpPr>
          <p:nvPr/>
        </p:nvGrpSpPr>
        <p:grpSpPr bwMode="auto">
          <a:xfrm>
            <a:off x="3771083" y="3686348"/>
            <a:ext cx="5686425" cy="1585913"/>
            <a:chOff x="1684" y="2112"/>
            <a:chExt cx="3583" cy="99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8810" name="Freeform 8">
              <a:extLst>
                <a:ext uri="{FF2B5EF4-FFF2-40B4-BE49-F238E27FC236}">
                  <a16:creationId xmlns:a16="http://schemas.microsoft.com/office/drawing/2014/main" id="{1863450F-5DF5-824D-B619-8893ACD1E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112"/>
              <a:ext cx="705" cy="999"/>
            </a:xfrm>
            <a:custGeom>
              <a:avLst/>
              <a:gdLst>
                <a:gd name="T0" fmla="*/ 360 w 705"/>
                <a:gd name="T1" fmla="*/ 998 h 999"/>
                <a:gd name="T2" fmla="*/ 0 w 705"/>
                <a:gd name="T3" fmla="*/ 350 h 999"/>
                <a:gd name="T4" fmla="*/ 264 w 705"/>
                <a:gd name="T5" fmla="*/ 0 h 999"/>
                <a:gd name="T6" fmla="*/ 704 w 705"/>
                <a:gd name="T7" fmla="*/ 550 h 999"/>
                <a:gd name="T8" fmla="*/ 360 w 705"/>
                <a:gd name="T9" fmla="*/ 998 h 9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5"/>
                <a:gd name="T16" fmla="*/ 0 h 999"/>
                <a:gd name="T17" fmla="*/ 705 w 705"/>
                <a:gd name="T18" fmla="*/ 999 h 9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5" h="999">
                  <a:moveTo>
                    <a:pt x="360" y="998"/>
                  </a:moveTo>
                  <a:lnTo>
                    <a:pt x="0" y="350"/>
                  </a:lnTo>
                  <a:lnTo>
                    <a:pt x="264" y="0"/>
                  </a:lnTo>
                  <a:lnTo>
                    <a:pt x="704" y="550"/>
                  </a:lnTo>
                  <a:lnTo>
                    <a:pt x="360" y="998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11" name="Freeform 9">
              <a:extLst>
                <a:ext uri="{FF2B5EF4-FFF2-40B4-BE49-F238E27FC236}">
                  <a16:creationId xmlns:a16="http://schemas.microsoft.com/office/drawing/2014/main" id="{F4A9D13D-A3B9-BC43-8F68-B70CDD10F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2112"/>
              <a:ext cx="2791" cy="352"/>
            </a:xfrm>
            <a:custGeom>
              <a:avLst/>
              <a:gdLst>
                <a:gd name="T0" fmla="*/ 0 w 2791"/>
                <a:gd name="T1" fmla="*/ 351 h 352"/>
                <a:gd name="T2" fmla="*/ 2527 w 2791"/>
                <a:gd name="T3" fmla="*/ 351 h 352"/>
                <a:gd name="T4" fmla="*/ 2790 w 2791"/>
                <a:gd name="T5" fmla="*/ 0 h 352"/>
                <a:gd name="T6" fmla="*/ 500 w 2791"/>
                <a:gd name="T7" fmla="*/ 1 h 352"/>
                <a:gd name="T8" fmla="*/ 0 w 2791"/>
                <a:gd name="T9" fmla="*/ 351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1"/>
                <a:gd name="T16" fmla="*/ 0 h 352"/>
                <a:gd name="T17" fmla="*/ 2791 w 2791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1" h="352">
                  <a:moveTo>
                    <a:pt x="0" y="351"/>
                  </a:moveTo>
                  <a:lnTo>
                    <a:pt x="2527" y="351"/>
                  </a:lnTo>
                  <a:lnTo>
                    <a:pt x="2790" y="0"/>
                  </a:lnTo>
                  <a:lnTo>
                    <a:pt x="500" y="1"/>
                  </a:lnTo>
                  <a:lnTo>
                    <a:pt x="0" y="351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12" name="Freeform 10">
              <a:extLst>
                <a:ext uri="{FF2B5EF4-FFF2-40B4-BE49-F238E27FC236}">
                  <a16:creationId xmlns:a16="http://schemas.microsoft.com/office/drawing/2014/main" id="{0C4000E5-4328-5644-BB56-B3CFC0FA5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462"/>
              <a:ext cx="3239" cy="649"/>
            </a:xfrm>
            <a:custGeom>
              <a:avLst/>
              <a:gdLst>
                <a:gd name="T0" fmla="*/ 0 w 3239"/>
                <a:gd name="T1" fmla="*/ 648 h 649"/>
                <a:gd name="T2" fmla="*/ 3238 w 3239"/>
                <a:gd name="T3" fmla="*/ 648 h 649"/>
                <a:gd name="T4" fmla="*/ 2878 w 3239"/>
                <a:gd name="T5" fmla="*/ 0 h 649"/>
                <a:gd name="T6" fmla="*/ 355 w 3239"/>
                <a:gd name="T7" fmla="*/ 0 h 649"/>
                <a:gd name="T8" fmla="*/ 0 w 3239"/>
                <a:gd name="T9" fmla="*/ 648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9"/>
                <a:gd name="T16" fmla="*/ 0 h 649"/>
                <a:gd name="T17" fmla="*/ 3239 w 3239"/>
                <a:gd name="T18" fmla="*/ 649 h 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9" h="649">
                  <a:moveTo>
                    <a:pt x="0" y="648"/>
                  </a:moveTo>
                  <a:lnTo>
                    <a:pt x="3238" y="648"/>
                  </a:lnTo>
                  <a:lnTo>
                    <a:pt x="2878" y="0"/>
                  </a:lnTo>
                  <a:lnTo>
                    <a:pt x="355" y="0"/>
                  </a:lnTo>
                  <a:lnTo>
                    <a:pt x="0" y="648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8791" name="Group 11">
            <a:extLst>
              <a:ext uri="{FF2B5EF4-FFF2-40B4-BE49-F238E27FC236}">
                <a16:creationId xmlns:a16="http://schemas.microsoft.com/office/drawing/2014/main" id="{3E27D9CA-6850-E54D-BE4A-6FEA620098F3}"/>
              </a:ext>
            </a:extLst>
          </p:cNvPr>
          <p:cNvGrpSpPr>
            <a:grpSpLocks/>
          </p:cNvGrpSpPr>
          <p:nvPr/>
        </p:nvGrpSpPr>
        <p:grpSpPr bwMode="auto">
          <a:xfrm>
            <a:off x="4426721" y="2703686"/>
            <a:ext cx="4225925" cy="1379537"/>
            <a:chOff x="2097" y="1493"/>
            <a:chExt cx="2663" cy="869"/>
          </a:xfrm>
          <a:solidFill>
            <a:schemeClr val="accent3"/>
          </a:solidFill>
        </p:grpSpPr>
        <p:sp>
          <p:nvSpPr>
            <p:cNvPr id="118807" name="Freeform 12">
              <a:extLst>
                <a:ext uri="{FF2B5EF4-FFF2-40B4-BE49-F238E27FC236}">
                  <a16:creationId xmlns:a16="http://schemas.microsoft.com/office/drawing/2014/main" id="{358DD7DC-C5A7-894C-AC69-FEA08C8E0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1493"/>
              <a:ext cx="616" cy="867"/>
            </a:xfrm>
            <a:custGeom>
              <a:avLst/>
              <a:gdLst>
                <a:gd name="T0" fmla="*/ 0 w 616"/>
                <a:gd name="T1" fmla="*/ 235 h 867"/>
                <a:gd name="T2" fmla="*/ 365 w 616"/>
                <a:gd name="T3" fmla="*/ 866 h 867"/>
                <a:gd name="T4" fmla="*/ 615 w 616"/>
                <a:gd name="T5" fmla="*/ 543 h 867"/>
                <a:gd name="T6" fmla="*/ 177 w 616"/>
                <a:gd name="T7" fmla="*/ 0 h 867"/>
                <a:gd name="T8" fmla="*/ 0 w 616"/>
                <a:gd name="T9" fmla="*/ 235 h 8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6"/>
                <a:gd name="T16" fmla="*/ 0 h 867"/>
                <a:gd name="T17" fmla="*/ 616 w 616"/>
                <a:gd name="T18" fmla="*/ 867 h 8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6" h="867">
                  <a:moveTo>
                    <a:pt x="0" y="235"/>
                  </a:moveTo>
                  <a:lnTo>
                    <a:pt x="365" y="866"/>
                  </a:lnTo>
                  <a:lnTo>
                    <a:pt x="615" y="543"/>
                  </a:lnTo>
                  <a:lnTo>
                    <a:pt x="177" y="0"/>
                  </a:lnTo>
                  <a:lnTo>
                    <a:pt x="0" y="235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8" name="Freeform 13">
              <a:extLst>
                <a:ext uri="{FF2B5EF4-FFF2-40B4-BE49-F238E27FC236}">
                  <a16:creationId xmlns:a16="http://schemas.microsoft.com/office/drawing/2014/main" id="{588749DE-BE7A-1646-B8EE-3B84B6EF2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1493"/>
              <a:ext cx="1863" cy="235"/>
            </a:xfrm>
            <a:custGeom>
              <a:avLst/>
              <a:gdLst>
                <a:gd name="T0" fmla="*/ 0 w 1863"/>
                <a:gd name="T1" fmla="*/ 234 h 235"/>
                <a:gd name="T2" fmla="*/ 1686 w 1863"/>
                <a:gd name="T3" fmla="*/ 234 h 235"/>
                <a:gd name="T4" fmla="*/ 1862 w 1863"/>
                <a:gd name="T5" fmla="*/ 0 h 235"/>
                <a:gd name="T6" fmla="*/ 470 w 1863"/>
                <a:gd name="T7" fmla="*/ 0 h 235"/>
                <a:gd name="T8" fmla="*/ 0 w 1863"/>
                <a:gd name="T9" fmla="*/ 234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3"/>
                <a:gd name="T16" fmla="*/ 0 h 235"/>
                <a:gd name="T17" fmla="*/ 1863 w 1863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3" h="235">
                  <a:moveTo>
                    <a:pt x="0" y="234"/>
                  </a:moveTo>
                  <a:lnTo>
                    <a:pt x="1686" y="234"/>
                  </a:lnTo>
                  <a:lnTo>
                    <a:pt x="1862" y="0"/>
                  </a:lnTo>
                  <a:lnTo>
                    <a:pt x="470" y="0"/>
                  </a:lnTo>
                  <a:lnTo>
                    <a:pt x="0" y="234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9" name="Freeform 14">
              <a:extLst>
                <a:ext uri="{FF2B5EF4-FFF2-40B4-BE49-F238E27FC236}">
                  <a16:creationId xmlns:a16="http://schemas.microsoft.com/office/drawing/2014/main" id="{9A442492-AA9E-8D4D-8DC4-CD6152155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727"/>
              <a:ext cx="2411" cy="635"/>
            </a:xfrm>
            <a:custGeom>
              <a:avLst/>
              <a:gdLst>
                <a:gd name="T0" fmla="*/ 0 w 2411"/>
                <a:gd name="T1" fmla="*/ 634 h 635"/>
                <a:gd name="T2" fmla="*/ 2410 w 2411"/>
                <a:gd name="T3" fmla="*/ 634 h 635"/>
                <a:gd name="T4" fmla="*/ 2046 w 2411"/>
                <a:gd name="T5" fmla="*/ 0 h 635"/>
                <a:gd name="T6" fmla="*/ 360 w 2411"/>
                <a:gd name="T7" fmla="*/ 0 h 635"/>
                <a:gd name="T8" fmla="*/ 0 w 2411"/>
                <a:gd name="T9" fmla="*/ 634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1"/>
                <a:gd name="T16" fmla="*/ 0 h 635"/>
                <a:gd name="T17" fmla="*/ 2411 w 2411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1" h="635">
                  <a:moveTo>
                    <a:pt x="0" y="634"/>
                  </a:moveTo>
                  <a:lnTo>
                    <a:pt x="2410" y="634"/>
                  </a:lnTo>
                  <a:lnTo>
                    <a:pt x="2046" y="0"/>
                  </a:lnTo>
                  <a:lnTo>
                    <a:pt x="360" y="0"/>
                  </a:lnTo>
                  <a:lnTo>
                    <a:pt x="0" y="634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8792" name="Group 15">
            <a:extLst>
              <a:ext uri="{FF2B5EF4-FFF2-40B4-BE49-F238E27FC236}">
                <a16:creationId xmlns:a16="http://schemas.microsoft.com/office/drawing/2014/main" id="{02DD93AD-FEAE-5049-AB0F-4406DFBE4464}"/>
              </a:ext>
            </a:extLst>
          </p:cNvPr>
          <p:cNvGrpSpPr>
            <a:grpSpLocks/>
          </p:cNvGrpSpPr>
          <p:nvPr/>
        </p:nvGrpSpPr>
        <p:grpSpPr bwMode="auto">
          <a:xfrm>
            <a:off x="5095057" y="1705148"/>
            <a:ext cx="2755900" cy="1203325"/>
            <a:chOff x="2518" y="864"/>
            <a:chExt cx="1736" cy="758"/>
          </a:xfrm>
          <a:solidFill>
            <a:srgbClr val="F3C5D2"/>
          </a:solidFill>
        </p:grpSpPr>
        <p:sp>
          <p:nvSpPr>
            <p:cNvPr id="118804" name="Freeform 16">
              <a:extLst>
                <a:ext uri="{FF2B5EF4-FFF2-40B4-BE49-F238E27FC236}">
                  <a16:creationId xmlns:a16="http://schemas.microsoft.com/office/drawing/2014/main" id="{5335A471-5440-C743-AF17-B70076E4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866"/>
              <a:ext cx="531" cy="756"/>
            </a:xfrm>
            <a:custGeom>
              <a:avLst/>
              <a:gdLst>
                <a:gd name="T0" fmla="*/ 363 w 531"/>
                <a:gd name="T1" fmla="*/ 755 h 756"/>
                <a:gd name="T2" fmla="*/ 530 w 531"/>
                <a:gd name="T3" fmla="*/ 539 h 756"/>
                <a:gd name="T4" fmla="*/ 92 w 531"/>
                <a:gd name="T5" fmla="*/ 0 h 756"/>
                <a:gd name="T6" fmla="*/ 0 w 531"/>
                <a:gd name="T7" fmla="*/ 113 h 756"/>
                <a:gd name="T8" fmla="*/ 363 w 531"/>
                <a:gd name="T9" fmla="*/ 755 h 7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1"/>
                <a:gd name="T16" fmla="*/ 0 h 756"/>
                <a:gd name="T17" fmla="*/ 531 w 531"/>
                <a:gd name="T18" fmla="*/ 756 h 7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1" h="756">
                  <a:moveTo>
                    <a:pt x="363" y="755"/>
                  </a:moveTo>
                  <a:lnTo>
                    <a:pt x="530" y="539"/>
                  </a:lnTo>
                  <a:lnTo>
                    <a:pt x="92" y="0"/>
                  </a:lnTo>
                  <a:lnTo>
                    <a:pt x="0" y="113"/>
                  </a:lnTo>
                  <a:lnTo>
                    <a:pt x="363" y="755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5" name="Freeform 17">
              <a:extLst>
                <a:ext uri="{FF2B5EF4-FFF2-40B4-BE49-F238E27FC236}">
                  <a16:creationId xmlns:a16="http://schemas.microsoft.com/office/drawing/2014/main" id="{E13D7EF1-3458-F44A-9A37-2C0338404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864"/>
              <a:ext cx="930" cy="115"/>
            </a:xfrm>
            <a:custGeom>
              <a:avLst/>
              <a:gdLst>
                <a:gd name="T0" fmla="*/ 0 w 930"/>
                <a:gd name="T1" fmla="*/ 114 h 115"/>
                <a:gd name="T2" fmla="*/ 838 w 930"/>
                <a:gd name="T3" fmla="*/ 114 h 115"/>
                <a:gd name="T4" fmla="*/ 929 w 930"/>
                <a:gd name="T5" fmla="*/ 0 h 115"/>
                <a:gd name="T6" fmla="*/ 290 w 930"/>
                <a:gd name="T7" fmla="*/ 0 h 115"/>
                <a:gd name="T8" fmla="*/ 0 w 930"/>
                <a:gd name="T9" fmla="*/ 114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0"/>
                <a:gd name="T16" fmla="*/ 0 h 115"/>
                <a:gd name="T17" fmla="*/ 930 w 930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0" h="115">
                  <a:moveTo>
                    <a:pt x="0" y="114"/>
                  </a:moveTo>
                  <a:lnTo>
                    <a:pt x="838" y="114"/>
                  </a:lnTo>
                  <a:lnTo>
                    <a:pt x="929" y="0"/>
                  </a:lnTo>
                  <a:lnTo>
                    <a:pt x="290" y="0"/>
                  </a:lnTo>
                  <a:lnTo>
                    <a:pt x="0" y="114"/>
                  </a:lnTo>
                </a:path>
              </a:pathLst>
            </a:custGeom>
            <a:solidFill>
              <a:srgbClr val="EDA5BA"/>
            </a:solidFill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806" name="Freeform 18">
              <a:extLst>
                <a:ext uri="{FF2B5EF4-FFF2-40B4-BE49-F238E27FC236}">
                  <a16:creationId xmlns:a16="http://schemas.microsoft.com/office/drawing/2014/main" id="{C0B3CB27-5B52-2545-8EA1-6407930C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978"/>
              <a:ext cx="1569" cy="644"/>
            </a:xfrm>
            <a:custGeom>
              <a:avLst/>
              <a:gdLst>
                <a:gd name="T0" fmla="*/ 0 w 1569"/>
                <a:gd name="T1" fmla="*/ 643 h 644"/>
                <a:gd name="T2" fmla="*/ 1568 w 1569"/>
                <a:gd name="T3" fmla="*/ 643 h 644"/>
                <a:gd name="T4" fmla="*/ 1204 w 1569"/>
                <a:gd name="T5" fmla="*/ 0 h 644"/>
                <a:gd name="T6" fmla="*/ 365 w 1569"/>
                <a:gd name="T7" fmla="*/ 0 h 644"/>
                <a:gd name="T8" fmla="*/ 0 w 1569"/>
                <a:gd name="T9" fmla="*/ 643 h 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9"/>
                <a:gd name="T16" fmla="*/ 0 h 644"/>
                <a:gd name="T17" fmla="*/ 1569 w 1569"/>
                <a:gd name="T18" fmla="*/ 644 h 6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9" h="644">
                  <a:moveTo>
                    <a:pt x="0" y="643"/>
                  </a:moveTo>
                  <a:lnTo>
                    <a:pt x="1568" y="643"/>
                  </a:lnTo>
                  <a:lnTo>
                    <a:pt x="1204" y="0"/>
                  </a:lnTo>
                  <a:lnTo>
                    <a:pt x="365" y="0"/>
                  </a:lnTo>
                  <a:lnTo>
                    <a:pt x="0" y="643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8793" name="Rectangle 19">
            <a:extLst>
              <a:ext uri="{FF2B5EF4-FFF2-40B4-BE49-F238E27FC236}">
                <a16:creationId xmlns:a16="http://schemas.microsoft.com/office/drawing/2014/main" id="{3CB84E18-619A-8246-82EB-2841B36CE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375" y="5702472"/>
            <a:ext cx="363561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chemeClr val="bg1"/>
                </a:solidFill>
                <a:latin typeface="+mn-lt"/>
              </a:rPr>
              <a:t>ÉNONCÉ</a:t>
            </a:r>
            <a:r>
              <a:rPr lang="fr-FR" altLang="fr-FR" sz="1400" dirty="0">
                <a:solidFill>
                  <a:schemeClr val="bg1"/>
                </a:solidFill>
                <a:latin typeface="+mn-lt"/>
              </a:rPr>
              <a:t> - repose sur information marché, </a:t>
            </a:r>
          </a:p>
          <a:p>
            <a:pPr algn="ctr"/>
            <a:r>
              <a:rPr lang="fr-FR" altLang="fr-FR" sz="1400" dirty="0">
                <a:solidFill>
                  <a:schemeClr val="bg1"/>
                </a:solidFill>
                <a:latin typeface="+mn-lt"/>
              </a:rPr>
              <a:t>secteur, industrie; stimule la curiosité</a:t>
            </a:r>
          </a:p>
        </p:txBody>
      </p:sp>
      <p:pic>
        <p:nvPicPr>
          <p:cNvPr id="118794" name="Picture 20">
            <a:extLst>
              <a:ext uri="{FF2B5EF4-FFF2-40B4-BE49-F238E27FC236}">
                <a16:creationId xmlns:a16="http://schemas.microsoft.com/office/drawing/2014/main" id="{EEC71C7C-16B3-6842-966E-F401CC7734CB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74" y="5669860"/>
            <a:ext cx="7143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21">
            <a:extLst>
              <a:ext uri="{FF2B5EF4-FFF2-40B4-BE49-F238E27FC236}">
                <a16:creationId xmlns:a16="http://schemas.microsoft.com/office/drawing/2014/main" id="{3EF39F09-8282-874A-81A1-CB6F478DBC8A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19" y="4524193"/>
            <a:ext cx="7556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22">
            <a:extLst>
              <a:ext uri="{FF2B5EF4-FFF2-40B4-BE49-F238E27FC236}">
                <a16:creationId xmlns:a16="http://schemas.microsoft.com/office/drawing/2014/main" id="{901A0AF6-3F50-5246-8C61-D35E1D02F5CA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71" y="3376786"/>
            <a:ext cx="11207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7" name="Rectangle 23">
            <a:extLst>
              <a:ext uri="{FF2B5EF4-FFF2-40B4-BE49-F238E27FC236}">
                <a16:creationId xmlns:a16="http://schemas.microsoft.com/office/drawing/2014/main" id="{37D95D55-D5A6-1D45-AAB9-E7516367B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292" y="4413578"/>
            <a:ext cx="2261581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chemeClr val="bg1"/>
                </a:solidFill>
                <a:latin typeface="+mn-lt"/>
              </a:rPr>
              <a:t>PRÉ-PROPOSITION</a:t>
            </a:r>
          </a:p>
          <a:p>
            <a:pPr algn="ctr"/>
            <a:r>
              <a:rPr lang="fr-FR" altLang="fr-FR" sz="1400" dirty="0">
                <a:solidFill>
                  <a:schemeClr val="bg1"/>
                </a:solidFill>
                <a:latin typeface="+mn-lt"/>
              </a:rPr>
              <a:t>Ciblée client, synthétique</a:t>
            </a:r>
          </a:p>
          <a:p>
            <a:pPr algn="ctr"/>
            <a:r>
              <a:rPr lang="fr-FR" altLang="fr-FR" sz="1400" dirty="0">
                <a:solidFill>
                  <a:schemeClr val="bg1"/>
                </a:solidFill>
                <a:latin typeface="+mn-lt"/>
              </a:rPr>
              <a:t>ÊTRE PRIS AU SÉRIEUX</a:t>
            </a:r>
          </a:p>
        </p:txBody>
      </p:sp>
      <p:sp>
        <p:nvSpPr>
          <p:cNvPr id="118798" name="Rectangle 24">
            <a:extLst>
              <a:ext uri="{FF2B5EF4-FFF2-40B4-BE49-F238E27FC236}">
                <a16:creationId xmlns:a16="http://schemas.microsoft.com/office/drawing/2014/main" id="{8A73E03B-6D98-BF47-8C00-CDDB3B181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316" y="3177741"/>
            <a:ext cx="1348127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chemeClr val="bg1"/>
                </a:solidFill>
                <a:latin typeface="+mn-lt"/>
              </a:rPr>
              <a:t>MOTIVATION</a:t>
            </a:r>
          </a:p>
          <a:p>
            <a:pPr algn="ctr"/>
            <a:r>
              <a:rPr lang="fr-FR" altLang="fr-FR" sz="1400" dirty="0">
                <a:solidFill>
                  <a:schemeClr val="bg1"/>
                </a:solidFill>
                <a:latin typeface="+mn-lt"/>
              </a:rPr>
              <a:t>Ciblée individu</a:t>
            </a:r>
          </a:p>
          <a:p>
            <a:pPr algn="ctr"/>
            <a:r>
              <a:rPr lang="fr-FR" altLang="fr-FR" sz="1400" dirty="0">
                <a:solidFill>
                  <a:schemeClr val="bg1"/>
                </a:solidFill>
                <a:latin typeface="+mn-lt"/>
              </a:rPr>
              <a:t>AMBITIONS</a:t>
            </a:r>
          </a:p>
        </p:txBody>
      </p:sp>
      <p:sp>
        <p:nvSpPr>
          <p:cNvPr id="118799" name="Rectangle 25">
            <a:extLst>
              <a:ext uri="{FF2B5EF4-FFF2-40B4-BE49-F238E27FC236}">
                <a16:creationId xmlns:a16="http://schemas.microsoft.com/office/drawing/2014/main" id="{794DA3BB-A5F8-CF4D-974E-7D81E7FEB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391" y="2021668"/>
            <a:ext cx="1793762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chemeClr val="bg1"/>
                </a:solidFill>
                <a:latin typeface="+mn-lt"/>
              </a:rPr>
              <a:t>PROPOSITION</a:t>
            </a:r>
          </a:p>
          <a:p>
            <a:pPr algn="ctr"/>
            <a:r>
              <a:rPr lang="fr-FR" altLang="fr-FR" sz="1400" dirty="0">
                <a:solidFill>
                  <a:schemeClr val="bg1"/>
                </a:solidFill>
                <a:latin typeface="+mn-lt"/>
              </a:rPr>
              <a:t>Ciblée entreprise</a:t>
            </a:r>
          </a:p>
          <a:p>
            <a:pPr algn="ctr"/>
            <a:r>
              <a:rPr lang="fr-FR" altLang="fr-FR" sz="1400" dirty="0">
                <a:solidFill>
                  <a:schemeClr val="bg1"/>
                </a:solidFill>
                <a:latin typeface="+mn-lt"/>
              </a:rPr>
              <a:t>Mesurable, résultats</a:t>
            </a:r>
          </a:p>
        </p:txBody>
      </p:sp>
      <p:sp>
        <p:nvSpPr>
          <p:cNvPr id="118800" name="Rectangle 26">
            <a:extLst>
              <a:ext uri="{FF2B5EF4-FFF2-40B4-BE49-F238E27FC236}">
                <a16:creationId xmlns:a16="http://schemas.microsoft.com/office/drawing/2014/main" id="{9677F700-AAE5-584B-BE10-22EA6B2CE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609" y="5537238"/>
            <a:ext cx="1721626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dirty="0">
                <a:latin typeface="+mn-lt"/>
              </a:rPr>
              <a:t>Me rencontrer</a:t>
            </a:r>
          </a:p>
          <a:p>
            <a:pPr algn="ctr"/>
            <a:r>
              <a:rPr lang="fr-FR" altLang="fr-FR" sz="1800" dirty="0">
                <a:latin typeface="+mn-lt"/>
              </a:rPr>
              <a:t>Entrer en lice</a:t>
            </a:r>
          </a:p>
        </p:txBody>
      </p:sp>
      <p:sp>
        <p:nvSpPr>
          <p:cNvPr id="118801" name="Rectangle 27">
            <a:extLst>
              <a:ext uri="{FF2B5EF4-FFF2-40B4-BE49-F238E27FC236}">
                <a16:creationId xmlns:a16="http://schemas.microsoft.com/office/drawing/2014/main" id="{4F76AD2D-4579-4B4A-B209-3B5214B7A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670" y="4280452"/>
            <a:ext cx="264976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dirty="0">
                <a:latin typeface="+mn-lt"/>
              </a:rPr>
              <a:t>Diagnostic</a:t>
            </a:r>
          </a:p>
          <a:p>
            <a:pPr algn="ctr"/>
            <a:r>
              <a:rPr lang="fr-FR" altLang="fr-FR" sz="1800" dirty="0">
                <a:latin typeface="+mn-lt"/>
              </a:rPr>
              <a:t>M'apprécier (me choisir)</a:t>
            </a:r>
          </a:p>
        </p:txBody>
      </p:sp>
      <p:sp>
        <p:nvSpPr>
          <p:cNvPr id="118802" name="Rectangle 28">
            <a:extLst>
              <a:ext uri="{FF2B5EF4-FFF2-40B4-BE49-F238E27FC236}">
                <a16:creationId xmlns:a16="http://schemas.microsoft.com/office/drawing/2014/main" id="{201E8CE7-3150-2945-A276-73FA54B7C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391" y="3163233"/>
            <a:ext cx="247824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dirty="0">
                <a:latin typeface="+mn-lt"/>
              </a:rPr>
              <a:t>Soutenir mon action </a:t>
            </a:r>
          </a:p>
          <a:p>
            <a:pPr algn="ctr"/>
            <a:r>
              <a:rPr lang="fr-FR" altLang="fr-FR" sz="1800" dirty="0">
                <a:latin typeface="+mn-lt"/>
              </a:rPr>
              <a:t>Gagner</a:t>
            </a:r>
          </a:p>
        </p:txBody>
      </p:sp>
      <p:sp>
        <p:nvSpPr>
          <p:cNvPr id="118803" name="Rectangle 29">
            <a:extLst>
              <a:ext uri="{FF2B5EF4-FFF2-40B4-BE49-F238E27FC236}">
                <a16:creationId xmlns:a16="http://schemas.microsoft.com/office/drawing/2014/main" id="{5A49C445-AC5A-1246-8382-645DA9FAD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29" y="1977852"/>
            <a:ext cx="33829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800" b="1" dirty="0">
                <a:latin typeface="+mn-lt"/>
              </a:rPr>
              <a:t>Me situer parmi les meilleurs </a:t>
            </a:r>
          </a:p>
          <a:p>
            <a:pPr algn="ctr"/>
            <a:r>
              <a:rPr lang="fr-FR" altLang="fr-FR" sz="1800" dirty="0">
                <a:latin typeface="+mn-lt"/>
              </a:rPr>
              <a:t>Être en mesure de gagner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6EE298-FF30-2214-1C0E-C8A0F21AF653}"/>
              </a:ext>
            </a:extLst>
          </p:cNvPr>
          <p:cNvSpPr txBox="1"/>
          <p:nvPr/>
        </p:nvSpPr>
        <p:spPr>
          <a:xfrm>
            <a:off x="650370" y="6488033"/>
            <a:ext cx="5556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fr-FR" altLang="fr-FR" sz="900" spc="50" dirty="0" err="1">
                <a:solidFill>
                  <a:schemeClr val="bg1">
                    <a:lumMod val="65000"/>
                  </a:schemeClr>
                </a:solidFill>
              </a:rPr>
              <a:t>Perfluence</a:t>
            </a:r>
            <a:r>
              <a:rPr lang="fr-FR" altLang="fr-FR" sz="900" spc="50" dirty="0">
                <a:solidFill>
                  <a:schemeClr val="bg1">
                    <a:lumMod val="65000"/>
                  </a:schemeClr>
                </a:solidFill>
              </a:rPr>
              <a:t> - Tous droits réservés.</a:t>
            </a:r>
            <a:endParaRPr lang="fr-FR" sz="900" spc="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78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F PowerPoint ­ Corporate 2017">
  <a:themeElements>
    <a:clrScheme name="Personnalisé 4">
      <a:dk1>
        <a:srgbClr val="4A484F"/>
      </a:dk1>
      <a:lt1>
        <a:srgbClr val="FFFFFF"/>
      </a:lt1>
      <a:dk2>
        <a:srgbClr val="4A484F"/>
      </a:dk2>
      <a:lt2>
        <a:srgbClr val="D9D9DC"/>
      </a:lt2>
      <a:accent1>
        <a:srgbClr val="A0B8CB"/>
      </a:accent1>
      <a:accent2>
        <a:srgbClr val="C5BEAA"/>
      </a:accent2>
      <a:accent3>
        <a:srgbClr val="A0C9BC"/>
      </a:accent3>
      <a:accent4>
        <a:srgbClr val="88A4AF"/>
      </a:accent4>
      <a:accent5>
        <a:srgbClr val="BAC1C9"/>
      </a:accent5>
      <a:accent6>
        <a:srgbClr val="E0DCD3"/>
      </a:accent6>
      <a:hlink>
        <a:srgbClr val="14A0AE"/>
      </a:hlink>
      <a:folHlink>
        <a:srgbClr val="46BBCD"/>
      </a:folHlink>
    </a:clrScheme>
    <a:fontScheme name="HF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LT_Template_v2_02-2016" id="{360C7A01-1470-2E46-8099-06F0CBBD91F1}" vid="{61CE8663-5E71-BC4C-BE76-B297ACCD5D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6564</TotalTime>
  <Words>1769</Words>
  <Application>Microsoft Office PowerPoint</Application>
  <PresentationFormat>Grand écran</PresentationFormat>
  <Paragraphs>353</Paragraphs>
  <Slides>25</Slides>
  <Notes>21</Notes>
  <HiddenSlides>2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Century Gothic</vt:lpstr>
      <vt:lpstr>Century Gothic </vt:lpstr>
      <vt:lpstr>Helvetica</vt:lpstr>
      <vt:lpstr>Monotype Sorts</vt:lpstr>
      <vt:lpstr>Roboto Light</vt:lpstr>
      <vt:lpstr>Wingdings</vt:lpstr>
      <vt:lpstr>HF PowerPoint ­ Corporate 2017</vt:lpstr>
      <vt:lpstr>Présentation PowerPoint</vt:lpstr>
      <vt:lpstr>Droits d’auteur</vt:lpstr>
      <vt:lpstr>Pourquoi Strategic Value Selling ?</vt:lpstr>
      <vt:lpstr>L’agenda de la formation SVS</vt:lpstr>
      <vt:lpstr>La vente « complexe »</vt:lpstr>
      <vt:lpstr>Compétences nécessaires en vente complexe</vt:lpstr>
      <vt:lpstr>Correspondance méthodes - formations - compétences</vt:lpstr>
      <vt:lpstr>Évolution des méthodologies de vente</vt:lpstr>
      <vt:lpstr>L'escalier de la valeur  Énoncé, pré-proposition, motivation, proposition</vt:lpstr>
      <vt:lpstr>Moteurs d’achat - La réaction en chaîne</vt:lpstr>
      <vt:lpstr>Qui est au volant ? Décideurs et influence ; les rôles d’achat</vt:lpstr>
      <vt:lpstr>À chaque personne concernée SON message valeur pour SES enjeux</vt:lpstr>
      <vt:lpstr>« SVS », pourquoi ?</vt:lpstr>
      <vt:lpstr>Présentation PowerPoint</vt:lpstr>
      <vt:lpstr>Stratégies en vente</vt:lpstr>
      <vt:lpstr>Tactiques et contre-tactiques</vt:lpstr>
      <vt:lpstr>Processus d’achat du client</vt:lpstr>
      <vt:lpstr>Cycle d’achat du client… Et cycle de vente</vt:lpstr>
      <vt:lpstr>Les trois principes d'action pour engager</vt:lpstr>
      <vt:lpstr>Processus de gestion d’affaire ;  et le rôle de l’analyseur SVS</vt:lpstr>
      <vt:lpstr>La proposition à valeur ajoutée: une fusée SOYOUZ</vt:lpstr>
      <vt:lpstr>Tirer le maximum de chaque entretien : quatre sujets à la fois au lieu d'un</vt:lpstr>
      <vt:lpstr>Conclusion</vt:lpstr>
      <vt:lpstr> </vt:lpstr>
      <vt:lpstr>Présentation PowerPoint</vt:lpstr>
    </vt:vector>
  </TitlesOfParts>
  <Company>Demos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Morgan</dc:creator>
  <cp:lastModifiedBy>Pascale POMPON</cp:lastModifiedBy>
  <cp:revision>726</cp:revision>
  <dcterms:created xsi:type="dcterms:W3CDTF">2017-10-18T10:34:05Z</dcterms:created>
  <dcterms:modified xsi:type="dcterms:W3CDTF">2024-04-22T13:58:42Z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-645428078</vt:i4>
  </property>
  <property fmtid="{D5CDD505-2E9C-101B-9397-08002B2CF9AE}" pid="3" name="_NewReviewCycle">
    <vt:lpwstr/>
  </property>
  <property fmtid="{D5CDD505-2E9C-101B-9397-08002B2CF9AE}" pid="4" name="_EmailSubject">
    <vt:lpwstr>HF graphic chart</vt:lpwstr>
  </property>
  <property fmtid="{D5CDD505-2E9C-101B-9397-08002B2CF9AE}" pid="5" name="_AuthorEmail">
    <vt:lpwstr>daniel.morgan@hemsleyfraser.co.uk</vt:lpwstr>
  </property>
  <property fmtid="{D5CDD505-2E9C-101B-9397-08002B2CF9AE}" pid="6" name="_AuthorEmailDisplayName">
    <vt:lpwstr>Daniel Morgan</vt:lpwstr>
  </property>
</Properties>
</file>